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3" r:id="rId2"/>
    <p:sldId id="265" r:id="rId3"/>
    <p:sldId id="272" r:id="rId4"/>
    <p:sldId id="274" r:id="rId5"/>
    <p:sldId id="266" r:id="rId6"/>
    <p:sldId id="267" r:id="rId7"/>
    <p:sldId id="268" r:id="rId8"/>
    <p:sldId id="269" r:id="rId9"/>
    <p:sldId id="271" r:id="rId1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21"/>
  </p:normalViewPr>
  <p:slideViewPr>
    <p:cSldViewPr snapToGrid="0" snapToObjects="1">
      <p:cViewPr varScale="1">
        <p:scale>
          <a:sx n="115" d="100"/>
          <a:sy n="115" d="100"/>
        </p:scale>
        <p:origin x="153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B742C2-7EAF-844E-A5ED-AB0B399BE70E}" type="datetimeFigureOut">
              <a:rPr lang="en-US" smtClean="0"/>
              <a:t>8/20/2022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3DEA7-D6C1-DA44-9476-C514562C6BC0}" type="slidenum">
              <a:rPr lang="en-US" smtClean="0"/>
              <a:t>‹#›</a:t>
            </a:fld>
            <a:endParaRPr lang="en-US"/>
          </a:p>
        </p:txBody>
      </p:sp>
    </p:spTree>
    <p:extLst>
      <p:ext uri="{BB962C8B-B14F-4D97-AF65-F5344CB8AC3E}">
        <p14:creationId xmlns:p14="http://schemas.microsoft.com/office/powerpoint/2010/main" val="1220800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F3DEA7-D6C1-DA44-9476-C514562C6BC0}" type="slidenum">
              <a:rPr lang="en-US" smtClean="0"/>
              <a:t>2</a:t>
            </a:fld>
            <a:endParaRPr lang="en-US"/>
          </a:p>
        </p:txBody>
      </p:sp>
    </p:spTree>
    <p:extLst>
      <p:ext uri="{BB962C8B-B14F-4D97-AF65-F5344CB8AC3E}">
        <p14:creationId xmlns:p14="http://schemas.microsoft.com/office/powerpoint/2010/main" val="2518313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F3DEA7-D6C1-DA44-9476-C514562C6BC0}" type="slidenum">
              <a:rPr lang="en-US" smtClean="0"/>
              <a:t>5</a:t>
            </a:fld>
            <a:endParaRPr lang="en-US"/>
          </a:p>
        </p:txBody>
      </p:sp>
    </p:spTree>
    <p:extLst>
      <p:ext uri="{BB962C8B-B14F-4D97-AF65-F5344CB8AC3E}">
        <p14:creationId xmlns:p14="http://schemas.microsoft.com/office/powerpoint/2010/main" val="4265395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F3DEA7-D6C1-DA44-9476-C514562C6BC0}" type="slidenum">
              <a:rPr lang="en-US" smtClean="0"/>
              <a:t>6</a:t>
            </a:fld>
            <a:endParaRPr lang="en-US"/>
          </a:p>
        </p:txBody>
      </p:sp>
    </p:spTree>
    <p:extLst>
      <p:ext uri="{BB962C8B-B14F-4D97-AF65-F5344CB8AC3E}">
        <p14:creationId xmlns:p14="http://schemas.microsoft.com/office/powerpoint/2010/main" val="1957691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72184" y="2130425"/>
            <a:ext cx="7013448" cy="1470025"/>
          </a:xfrm>
        </p:spPr>
        <p:txBody>
          <a:bodyPr/>
          <a:lstStyle>
            <a:lvl1pPr algn="ctr">
              <a:defRPr sz="4400" b="1"/>
            </a:lvl1pPr>
          </a:lstStyle>
          <a:p>
            <a:r>
              <a:rPr lang="en-GB" smtClean="0"/>
              <a:t>Click to edit Master title style</a:t>
            </a:r>
            <a:endParaRPr lang="en-US"/>
          </a:p>
        </p:txBody>
      </p:sp>
      <p:sp>
        <p:nvSpPr>
          <p:cNvPr id="3" name="Subtitle 2"/>
          <p:cNvSpPr>
            <a:spLocks noGrp="1"/>
          </p:cNvSpPr>
          <p:nvPr>
            <p:ph type="subTitle" idx="1"/>
          </p:nvPr>
        </p:nvSpPr>
        <p:spPr>
          <a:xfrm>
            <a:off x="1778508"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B5493FC-ADBE-45C3-B83A-A0F6D63565EE}" type="datetimeFigureOut">
              <a:rPr lang="en-US" altLang="en-US"/>
              <a:pPr>
                <a:defRPr/>
              </a:pPr>
              <a:t>8/20/2022</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A79A2E1-11B2-4776-BC90-E912AF54197C}" type="slidenum">
              <a:rPr lang="en-US" altLang="en-US"/>
              <a:pPr/>
              <a:t>‹#›</a:t>
            </a:fld>
            <a:endParaRPr lang="en-US" altLang="en-US"/>
          </a:p>
        </p:txBody>
      </p:sp>
    </p:spTree>
    <p:extLst>
      <p:ext uri="{BB962C8B-B14F-4D97-AF65-F5344CB8AC3E}">
        <p14:creationId xmlns:p14="http://schemas.microsoft.com/office/powerpoint/2010/main" val="4194946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093F9D5-8E7B-40F9-AA38-691F47C1FEC4}" type="datetimeFigureOut">
              <a:rPr lang="en-US" altLang="en-US"/>
              <a:pPr>
                <a:defRPr/>
              </a:pPr>
              <a:t>8/20/2022</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5925F74-00BB-474B-80CD-697A82554E7B}" type="slidenum">
              <a:rPr lang="en-US" altLang="en-US"/>
              <a:pPr/>
              <a:t>‹#›</a:t>
            </a:fld>
            <a:endParaRPr lang="en-US" altLang="en-US"/>
          </a:p>
        </p:txBody>
      </p:sp>
    </p:spTree>
    <p:extLst>
      <p:ext uri="{BB962C8B-B14F-4D97-AF65-F5344CB8AC3E}">
        <p14:creationId xmlns:p14="http://schemas.microsoft.com/office/powerpoint/2010/main" val="318929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9848"/>
            <a:ext cx="2057400" cy="505631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335024" y="1069848"/>
            <a:ext cx="5141976" cy="505631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149F10-F8F3-4004-9C90-0800C365A59F}" type="datetimeFigureOut">
              <a:rPr lang="en-US" altLang="en-US"/>
              <a:pPr>
                <a:defRPr/>
              </a:pPr>
              <a:t>8/20/2022</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43B116C-E47A-49CF-B7F1-EA29B041B4A5}" type="slidenum">
              <a:rPr lang="en-US" altLang="en-US"/>
              <a:pPr/>
              <a:t>‹#›</a:t>
            </a:fld>
            <a:endParaRPr lang="en-US" altLang="en-US"/>
          </a:p>
        </p:txBody>
      </p:sp>
    </p:spTree>
    <p:extLst>
      <p:ext uri="{BB962C8B-B14F-4D97-AF65-F5344CB8AC3E}">
        <p14:creationId xmlns:p14="http://schemas.microsoft.com/office/powerpoint/2010/main" val="2703669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7853F86-4C75-4B98-BD16-550C34AECFE1}" type="datetimeFigureOut">
              <a:rPr lang="en-US" altLang="en-US"/>
              <a:pPr>
                <a:defRPr/>
              </a:pPr>
              <a:t>8/20/2022</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E20D8FE-5E8A-41F2-9AF1-7B64EE27B061}" type="slidenum">
              <a:rPr lang="en-US" altLang="en-US"/>
              <a:pPr/>
              <a:t>‹#›</a:t>
            </a:fld>
            <a:endParaRPr lang="en-US" altLang="en-US"/>
          </a:p>
        </p:txBody>
      </p:sp>
    </p:spTree>
    <p:extLst>
      <p:ext uri="{BB962C8B-B14F-4D97-AF65-F5344CB8AC3E}">
        <p14:creationId xmlns:p14="http://schemas.microsoft.com/office/powerpoint/2010/main" val="1272707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71599" y="4406900"/>
            <a:ext cx="7123114"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1371599" y="2906713"/>
            <a:ext cx="712311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B8C6911-D412-44EF-9E44-9545CE5FAE49}" type="datetimeFigureOut">
              <a:rPr lang="en-US" altLang="en-US"/>
              <a:pPr>
                <a:defRPr/>
              </a:pPr>
              <a:t>8/20/2022</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72BA407-727B-4177-B7A2-3DA0179D55BF}" type="slidenum">
              <a:rPr lang="en-US" altLang="en-US"/>
              <a:pPr/>
              <a:t>‹#›</a:t>
            </a:fld>
            <a:endParaRPr lang="en-US" altLang="en-US"/>
          </a:p>
        </p:txBody>
      </p:sp>
    </p:spTree>
    <p:extLst>
      <p:ext uri="{BB962C8B-B14F-4D97-AF65-F5344CB8AC3E}">
        <p14:creationId xmlns:p14="http://schemas.microsoft.com/office/powerpoint/2010/main" val="427628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1417320" y="2221992"/>
            <a:ext cx="3528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5166360" y="2221992"/>
            <a:ext cx="3528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8F01783-1EAC-4261-9BAE-337FBDF01730}" type="datetimeFigureOut">
              <a:rPr lang="en-US" altLang="en-US"/>
              <a:pPr>
                <a:defRPr/>
              </a:pPr>
              <a:t>8/20/2022</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034F9F7-440A-4462-AAE7-CB6A121D2EC1}" type="slidenum">
              <a:rPr lang="en-US" altLang="en-US"/>
              <a:pPr/>
              <a:t>‹#›</a:t>
            </a:fld>
            <a:endParaRPr lang="en-US" altLang="en-US"/>
          </a:p>
        </p:txBody>
      </p:sp>
    </p:spTree>
    <p:extLst>
      <p:ext uri="{BB962C8B-B14F-4D97-AF65-F5344CB8AC3E}">
        <p14:creationId xmlns:p14="http://schemas.microsoft.com/office/powerpoint/2010/main" val="1303963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417320" y="2193481"/>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4" name="Content Placeholder 3"/>
          <p:cNvSpPr>
            <a:spLocks noGrp="1"/>
          </p:cNvSpPr>
          <p:nvPr>
            <p:ph sz="half" idx="2"/>
          </p:nvPr>
        </p:nvSpPr>
        <p:spPr>
          <a:xfrm>
            <a:off x="1417320" y="2871216"/>
            <a:ext cx="3528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5" name="Text Placeholder 4"/>
          <p:cNvSpPr>
            <a:spLocks noGrp="1"/>
          </p:cNvSpPr>
          <p:nvPr>
            <p:ph type="body" sz="quarter" idx="3"/>
          </p:nvPr>
        </p:nvSpPr>
        <p:spPr>
          <a:xfrm>
            <a:off x="5157089" y="2193798"/>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6" name="Content Placeholder 5"/>
          <p:cNvSpPr>
            <a:spLocks noGrp="1"/>
          </p:cNvSpPr>
          <p:nvPr>
            <p:ph sz="quarter" idx="4"/>
          </p:nvPr>
        </p:nvSpPr>
        <p:spPr>
          <a:xfrm>
            <a:off x="5157089" y="2871215"/>
            <a:ext cx="3528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C88468CD-0516-494C-B443-8D5EAB7A9E54}" type="datetimeFigureOut">
              <a:rPr lang="en-US" altLang="en-US"/>
              <a:pPr>
                <a:defRPr/>
              </a:pPr>
              <a:t>8/20/2022</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03A0014-0405-4DA9-9E54-756462DA9758}" type="slidenum">
              <a:rPr lang="en-US" altLang="en-US"/>
              <a:pPr/>
              <a:t>‹#›</a:t>
            </a:fld>
            <a:endParaRPr lang="en-US" altLang="en-US"/>
          </a:p>
        </p:txBody>
      </p:sp>
    </p:spTree>
    <p:extLst>
      <p:ext uri="{BB962C8B-B14F-4D97-AF65-F5344CB8AC3E}">
        <p14:creationId xmlns:p14="http://schemas.microsoft.com/office/powerpoint/2010/main" val="3085349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58B6207-4814-4F32-BC30-32FB093B801D}" type="datetimeFigureOut">
              <a:rPr lang="en-US" altLang="en-US"/>
              <a:pPr>
                <a:defRPr/>
              </a:pPr>
              <a:t>8/20/2022</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C281698-6B3E-4C9A-80DB-423FFC0B39E8}" type="slidenum">
              <a:rPr lang="en-US" altLang="en-US"/>
              <a:pPr/>
              <a:t>‹#›</a:t>
            </a:fld>
            <a:endParaRPr lang="en-US" altLang="en-US"/>
          </a:p>
        </p:txBody>
      </p:sp>
    </p:spTree>
    <p:extLst>
      <p:ext uri="{BB962C8B-B14F-4D97-AF65-F5344CB8AC3E}">
        <p14:creationId xmlns:p14="http://schemas.microsoft.com/office/powerpoint/2010/main" val="1845218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6F86E-D36E-4C72-9948-B306CE6F1620}" type="datetimeFigureOut">
              <a:rPr lang="en-US" altLang="en-US"/>
              <a:pPr>
                <a:defRPr/>
              </a:pPr>
              <a:t>8/20/2022</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4B87750-A9E6-4A51-AF25-057F1055C2A1}" type="slidenum">
              <a:rPr lang="en-US" altLang="en-US"/>
              <a:pPr/>
              <a:t>‹#›</a:t>
            </a:fld>
            <a:endParaRPr lang="en-US" altLang="en-US"/>
          </a:p>
        </p:txBody>
      </p:sp>
    </p:spTree>
    <p:extLst>
      <p:ext uri="{BB962C8B-B14F-4D97-AF65-F5344CB8AC3E}">
        <p14:creationId xmlns:p14="http://schemas.microsoft.com/office/powerpoint/2010/main" val="1388840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08760" y="1069848"/>
            <a:ext cx="3008313" cy="1105154"/>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4636008" y="1069848"/>
            <a:ext cx="4050792" cy="50563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1508760" y="2203704"/>
            <a:ext cx="3008313" cy="392245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96CF836-E007-4608-8830-61605C63DE62}" type="datetimeFigureOut">
              <a:rPr lang="en-US" altLang="en-US"/>
              <a:pPr>
                <a:defRPr/>
              </a:pPr>
              <a:t>8/20/2022</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E97D442-9C41-4D12-B85D-92D692A80387}" type="slidenum">
              <a:rPr lang="en-US" altLang="en-US"/>
              <a:pPr/>
              <a:t>‹#›</a:t>
            </a:fld>
            <a:endParaRPr lang="en-US" altLang="en-US"/>
          </a:p>
        </p:txBody>
      </p:sp>
    </p:spTree>
    <p:extLst>
      <p:ext uri="{BB962C8B-B14F-4D97-AF65-F5344CB8AC3E}">
        <p14:creationId xmlns:p14="http://schemas.microsoft.com/office/powerpoint/2010/main" val="2617055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8944"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2468944" y="1179575"/>
            <a:ext cx="5486400" cy="35479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2468944"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6A22C9C-6B84-4D74-B21B-F3464D5A2768}" type="datetimeFigureOut">
              <a:rPr lang="en-US" altLang="en-US"/>
              <a:pPr>
                <a:defRPr/>
              </a:pPr>
              <a:t>8/20/2022</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65133DA-4F6F-4080-8F2A-0E61FBB27906}" type="slidenum">
              <a:rPr lang="en-US" altLang="en-US"/>
              <a:pPr/>
              <a:t>‹#›</a:t>
            </a:fld>
            <a:endParaRPr lang="en-US" altLang="en-US"/>
          </a:p>
        </p:txBody>
      </p:sp>
    </p:spTree>
    <p:extLst>
      <p:ext uri="{BB962C8B-B14F-4D97-AF65-F5344CB8AC3E}">
        <p14:creationId xmlns:p14="http://schemas.microsoft.com/office/powerpoint/2010/main" val="356549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17638" y="977900"/>
            <a:ext cx="72691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endParaRPr lang="en-US" altLang="en-US" smtClean="0"/>
          </a:p>
        </p:txBody>
      </p:sp>
      <p:sp>
        <p:nvSpPr>
          <p:cNvPr id="1027" name="Text Placeholder 2"/>
          <p:cNvSpPr>
            <a:spLocks noGrp="1"/>
          </p:cNvSpPr>
          <p:nvPr>
            <p:ph type="body" idx="1"/>
          </p:nvPr>
        </p:nvSpPr>
        <p:spPr bwMode="auto">
          <a:xfrm>
            <a:off x="1417638" y="2166938"/>
            <a:ext cx="7269162"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7E167DAE-4878-4EFB-8D78-5CA3922A89F9}" type="datetimeFigureOut">
              <a:rPr lang="en-US" altLang="en-US"/>
              <a:pPr>
                <a:defRPr/>
              </a:pPr>
              <a:t>8/20/2022</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110F8DB-28BE-4E51-96AA-E026B2BD527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0" fontAlgn="base" hangingPunct="0">
        <a:spcBef>
          <a:spcPct val="0"/>
        </a:spcBef>
        <a:spcAft>
          <a:spcPct val="0"/>
        </a:spcAft>
        <a:defRPr sz="3600" kern="1200">
          <a:solidFill>
            <a:schemeClr val="tx1"/>
          </a:solidFill>
          <a:latin typeface="+mj-lt"/>
          <a:ea typeface="MS PGothic" pitchFamily="34" charset="-128"/>
          <a:cs typeface="+mj-cs"/>
        </a:defRPr>
      </a:lvl1pPr>
      <a:lvl2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2pPr>
      <a:lvl3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3pPr>
      <a:lvl4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4pPr>
      <a:lvl5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eaching.maths.ed.ac.uk/main/staff/mto"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uoe.sharepoint.com/:b:/s/schoolofmaths/staff/EfKTbVtPWvhLrQzWaqkHdygBOe7RVw9N5jMK0nvHnzT20Q"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eaching.maths.ed.ac.uk/main/undergraduate/support/student-support-team" TargetMode="External"/><Relationship Id="rId2" Type="http://schemas.openxmlformats.org/officeDocument/2006/relationships/hyperlink" Target="https://www.maths.ed.ac.uk/school-of-mathematics/people/a-z?person=827"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www.maths.ed.ac.uk/school-of-mathematics/people/a-z?person=827"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teaching.maths.ed.ac.uk/main/staff/course-organiser/introduct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ed.ac.uk/student-systems/key-dates" TargetMode="External"/><Relationship Id="rId13" Type="http://schemas.openxmlformats.org/officeDocument/2006/relationships/hyperlink" Target="http://www.drps.ed.ac.uk/current/dpt/cx_sb_math.htm" TargetMode="External"/><Relationship Id="rId3" Type="http://schemas.openxmlformats.org/officeDocument/2006/relationships/hyperlink" Target="https://teaching.maths.ed.ac.uk/main/staff" TargetMode="External"/><Relationship Id="rId7" Type="http://schemas.openxmlformats.org/officeDocument/2006/relationships/hyperlink" Target="https://uoe.sharepoint.com/sites/MathematicsBoards/SitePages/School-of-Mathematics.aspx" TargetMode="External"/><Relationship Id="rId12" Type="http://schemas.openxmlformats.org/officeDocument/2006/relationships/hyperlink" Target="http://www.drps.ed.ac.uk/current/dpt/drps_mat.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uoe.sharepoint.com/sites/MathematicsBoards" TargetMode="External"/><Relationship Id="rId11" Type="http://schemas.openxmlformats.org/officeDocument/2006/relationships/hyperlink" Target="http://www.drps.ed.ac.uk/current/regulations/index.php" TargetMode="External"/><Relationship Id="rId5" Type="http://schemas.openxmlformats.org/officeDocument/2006/relationships/hyperlink" Target="https://uoe.sharepoint.com/sites/schoolofmaths/SitePages/Home.aspx" TargetMode="External"/><Relationship Id="rId10" Type="http://schemas.openxmlformats.org/officeDocument/2006/relationships/hyperlink" Target="https://www.ed.ac.uk/sites/default/files/atoms/files/2022_taught.pdf" TargetMode="External"/><Relationship Id="rId4" Type="http://schemas.openxmlformats.org/officeDocument/2006/relationships/hyperlink" Target="https://intranet.maths.ed.ac.uk/" TargetMode="External"/><Relationship Id="rId9" Type="http://schemas.openxmlformats.org/officeDocument/2006/relationships/hyperlink" Target="https://intranet.maths.ed.ac.uk/it-support/email-diary-calendar/maths-calenda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learn.ed.ac.uk/webapps/portal/execute/tabs/tabAction?tab_tab_group_id=_171_1" TargetMode="External"/><Relationship Id="rId2" Type="http://schemas.openxmlformats.org/officeDocument/2006/relationships/hyperlink" Target="https://www.star.euclid.ed.ac.uk/urd/sits.urd/run/siw_portal.url?BA4952C6BB1A11E8EKiB3qiNLEblN2GK6pCSUujPcVPNvzDzMibs5_bUSRi80GFZs_n31zh0WWrS6oYWy_YQcQuh9-vHibmU_m06tiFXtxeN-fMjCLaXG_I0c0k" TargetMode="External"/><Relationship Id="rId1" Type="http://schemas.openxmlformats.org/officeDocument/2006/relationships/slideLayout" Target="../slideLayouts/slideLayout2.xml"/><Relationship Id="rId5" Type="http://schemas.openxmlformats.org/officeDocument/2006/relationships/hyperlink" Target="https://path.is.ed.ac.uk/" TargetMode="External"/><Relationship Id="rId4" Type="http://schemas.openxmlformats.org/officeDocument/2006/relationships/hyperlink" Target="https://app-ca.tophat.com/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cid:56242907-9AE3-485E-852B-08C926EC997F@ed.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Academic </a:t>
            </a:r>
            <a:r>
              <a:rPr lang="en-US" dirty="0"/>
              <a:t>Y</a:t>
            </a:r>
            <a:r>
              <a:rPr lang="en-US" dirty="0" smtClean="0"/>
              <a:t>ear</a:t>
            </a:r>
            <a:endParaRPr lang="en-US" dirty="0"/>
          </a:p>
        </p:txBody>
      </p:sp>
      <p:sp>
        <p:nvSpPr>
          <p:cNvPr id="3" name="Subtitle 2"/>
          <p:cNvSpPr>
            <a:spLocks noGrp="1"/>
          </p:cNvSpPr>
          <p:nvPr>
            <p:ph type="subTitle" idx="1"/>
          </p:nvPr>
        </p:nvSpPr>
        <p:spPr/>
        <p:txBody>
          <a:bodyPr/>
          <a:lstStyle/>
          <a:p>
            <a:r>
              <a:rPr lang="en-US" dirty="0" smtClean="0"/>
              <a:t>Alice </a:t>
            </a:r>
            <a:r>
              <a:rPr lang="en-US" dirty="0" err="1" smtClean="0"/>
              <a:t>Heatley</a:t>
            </a:r>
            <a:endParaRPr lang="en-US" dirty="0" smtClean="0"/>
          </a:p>
        </p:txBody>
      </p:sp>
    </p:spTree>
    <p:extLst>
      <p:ext uri="{BB962C8B-B14F-4D97-AF65-F5344CB8AC3E}">
        <p14:creationId xmlns:p14="http://schemas.microsoft.com/office/powerpoint/2010/main" val="11301656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Mathematics </a:t>
            </a:r>
            <a:r>
              <a:rPr lang="en-GB" dirty="0"/>
              <a:t>Teaching Organisation </a:t>
            </a:r>
            <a:r>
              <a:rPr lang="en-GB" dirty="0" smtClean="0"/>
              <a:t>(MTO)</a:t>
            </a:r>
            <a:endParaRPr lang="en-GB" dirty="0"/>
          </a:p>
        </p:txBody>
      </p:sp>
      <p:sp>
        <p:nvSpPr>
          <p:cNvPr id="3" name="Content Placeholder 2"/>
          <p:cNvSpPr>
            <a:spLocks noGrp="1"/>
          </p:cNvSpPr>
          <p:nvPr>
            <p:ph idx="1"/>
          </p:nvPr>
        </p:nvSpPr>
        <p:spPr>
          <a:xfrm>
            <a:off x="1417638" y="2166938"/>
            <a:ext cx="7269162" cy="4242175"/>
          </a:xfrm>
        </p:spPr>
        <p:txBody>
          <a:bodyPr/>
          <a:lstStyle/>
          <a:p>
            <a:pPr marL="0" indent="0">
              <a:buNone/>
            </a:pPr>
            <a:r>
              <a:rPr lang="en-GB" sz="2400" dirty="0" smtClean="0"/>
              <a:t>The MTO</a:t>
            </a:r>
            <a:r>
              <a:rPr lang="en-GB" sz="2400" dirty="0"/>
              <a:t> </a:t>
            </a:r>
            <a:r>
              <a:rPr lang="en-GB" sz="2400" dirty="0" smtClean="0"/>
              <a:t>provides administrative support to students and academics for UG &amp; PGT courses and programmes.</a:t>
            </a:r>
          </a:p>
          <a:p>
            <a:pPr marL="0" indent="0">
              <a:buNone/>
            </a:pPr>
            <a:r>
              <a:rPr lang="en-GB" sz="2400" dirty="0" smtClean="0"/>
              <a:t> </a:t>
            </a:r>
            <a:endParaRPr lang="en-GB" sz="2400" dirty="0"/>
          </a:p>
          <a:p>
            <a:r>
              <a:rPr lang="en-GB" sz="2400" dirty="0"/>
              <a:t>Programme and course support</a:t>
            </a:r>
          </a:p>
          <a:p>
            <a:r>
              <a:rPr lang="en-GB" sz="2400" dirty="0" smtClean="0"/>
              <a:t>Timetables </a:t>
            </a:r>
            <a:r>
              <a:rPr lang="en-GB" sz="2400" dirty="0"/>
              <a:t>and room bookings</a:t>
            </a:r>
          </a:p>
          <a:p>
            <a:r>
              <a:rPr lang="en-GB" sz="2400" dirty="0" smtClean="0"/>
              <a:t>Tutorial </a:t>
            </a:r>
            <a:r>
              <a:rPr lang="en-GB" sz="2400" dirty="0"/>
              <a:t>groups</a:t>
            </a:r>
          </a:p>
          <a:p>
            <a:r>
              <a:rPr lang="en-GB" sz="2400" dirty="0"/>
              <a:t>C</a:t>
            </a:r>
            <a:r>
              <a:rPr lang="en-GB" sz="2400" dirty="0" smtClean="0"/>
              <a:t>oursework </a:t>
            </a:r>
            <a:r>
              <a:rPr lang="en-GB" sz="2400" dirty="0"/>
              <a:t>and </a:t>
            </a:r>
            <a:r>
              <a:rPr lang="en-GB" sz="2400" dirty="0" smtClean="0"/>
              <a:t>examinations</a:t>
            </a:r>
            <a:br>
              <a:rPr lang="en-GB" sz="2400" dirty="0" smtClean="0"/>
            </a:br>
            <a:endParaRPr lang="en-GB" sz="2400" dirty="0"/>
          </a:p>
          <a:p>
            <a:pPr marL="0" indent="0">
              <a:buNone/>
            </a:pPr>
            <a:r>
              <a:rPr lang="en-GB" sz="1400" dirty="0" smtClean="0">
                <a:hlinkClick r:id="rId3"/>
              </a:rPr>
              <a:t>School of Mathematics Teaching Webpages</a:t>
            </a:r>
            <a:endParaRPr lang="en-GB" sz="1400" dirty="0" smtClean="0"/>
          </a:p>
          <a:p>
            <a:pPr marL="0" indent="0">
              <a:buNone/>
            </a:pPr>
            <a:r>
              <a:rPr lang="en-GB" sz="1400" dirty="0" smtClean="0">
                <a:hlinkClick r:id="rId4"/>
              </a:rPr>
              <a:t>MTO – Who does what document</a:t>
            </a:r>
            <a:r>
              <a:rPr lang="en-GB" sz="2400" dirty="0" smtClean="0"/>
              <a:t/>
            </a:r>
            <a:br>
              <a:rPr lang="en-GB" sz="2400" dirty="0" smtClean="0"/>
            </a:br>
            <a:r>
              <a:rPr lang="en-GB" sz="2400" dirty="0" smtClean="0"/>
              <a:t/>
            </a:r>
            <a:br>
              <a:rPr lang="en-GB" sz="2400" dirty="0" smtClean="0"/>
            </a:br>
            <a:endParaRPr lang="en-GB" sz="2400" dirty="0"/>
          </a:p>
          <a:p>
            <a:pPr marL="0" indent="0">
              <a:buNone/>
            </a:pPr>
            <a:endParaRPr lang="en-GB" dirty="0" smtClean="0"/>
          </a:p>
        </p:txBody>
      </p:sp>
    </p:spTree>
    <p:extLst>
      <p:ext uri="{BB962C8B-B14F-4D97-AF65-F5344CB8AC3E}">
        <p14:creationId xmlns:p14="http://schemas.microsoft.com/office/powerpoint/2010/main" val="2362404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5926" y="1077652"/>
            <a:ext cx="7269162" cy="760853"/>
          </a:xfrm>
        </p:spPr>
        <p:txBody>
          <a:bodyPr/>
          <a:lstStyle/>
          <a:p>
            <a:pPr algn="ctr"/>
            <a:r>
              <a:rPr lang="en-GB" b="1" dirty="0" smtClean="0"/>
              <a:t/>
            </a:r>
            <a:br>
              <a:rPr lang="en-GB" b="1" dirty="0" smtClean="0"/>
            </a:br>
            <a:r>
              <a:rPr lang="en-GB" b="1" dirty="0" smtClean="0"/>
              <a:t>Student </a:t>
            </a:r>
            <a:r>
              <a:rPr lang="en-GB" b="1" dirty="0"/>
              <a:t>Support Team</a:t>
            </a:r>
            <a:r>
              <a:rPr lang="en-GB" dirty="0"/>
              <a:t/>
            </a:r>
            <a:br>
              <a:rPr lang="en-GB" dirty="0"/>
            </a:br>
            <a:endParaRPr lang="en-GB" dirty="0"/>
          </a:p>
        </p:txBody>
      </p:sp>
      <p:sp>
        <p:nvSpPr>
          <p:cNvPr id="3" name="Content Placeholder 2"/>
          <p:cNvSpPr>
            <a:spLocks noGrp="1"/>
          </p:cNvSpPr>
          <p:nvPr>
            <p:ph type="body" idx="1"/>
          </p:nvPr>
        </p:nvSpPr>
        <p:spPr>
          <a:xfrm>
            <a:off x="1288474" y="3358658"/>
            <a:ext cx="7396615" cy="1137132"/>
          </a:xfrm>
        </p:spPr>
        <p:txBody>
          <a:bodyPr/>
          <a:lstStyle/>
          <a:p>
            <a:r>
              <a:rPr lang="en-GB" sz="1400" dirty="0"/>
              <a:t/>
            </a:r>
            <a:br>
              <a:rPr lang="en-GB" sz="1400" dirty="0"/>
            </a:br>
            <a:endParaRPr lang="en-GB" sz="1400" dirty="0"/>
          </a:p>
          <a:p>
            <a:r>
              <a:rPr lang="en-GB" sz="1400" dirty="0"/>
              <a:t/>
            </a:r>
            <a:br>
              <a:rPr lang="en-GB" sz="1400" dirty="0"/>
            </a:br>
            <a:r>
              <a:rPr lang="en-GB" sz="1400" u="sng" dirty="0"/>
              <a:t>Who </a:t>
            </a:r>
            <a:r>
              <a:rPr lang="en-GB" sz="1400" u="sng" dirty="0" smtClean="0"/>
              <a:t>they </a:t>
            </a:r>
            <a:r>
              <a:rPr lang="en-GB" sz="1400" u="sng" dirty="0" smtClean="0"/>
              <a:t>Are</a:t>
            </a:r>
            <a:endParaRPr lang="en-GB" sz="1400" dirty="0" smtClean="0"/>
          </a:p>
          <a:p>
            <a:r>
              <a:rPr lang="en-GB" sz="1400" b="0" dirty="0"/>
              <a:t>Grace Wilson - </a:t>
            </a:r>
            <a:r>
              <a:rPr lang="en-GB" sz="1400" b="0" dirty="0" smtClean="0"/>
              <a:t>Undergraduate Y2 students</a:t>
            </a:r>
          </a:p>
          <a:p>
            <a:r>
              <a:rPr lang="en-GB" sz="1400" b="0" dirty="0" smtClean="0"/>
              <a:t>Kat </a:t>
            </a:r>
            <a:r>
              <a:rPr lang="en-GB" sz="1400" b="0" dirty="0"/>
              <a:t>Kiernan - </a:t>
            </a:r>
            <a:r>
              <a:rPr lang="en-GB" sz="1400" b="0" dirty="0" smtClean="0"/>
              <a:t>Undergraduate Y3 </a:t>
            </a:r>
            <a:r>
              <a:rPr lang="en-GB" sz="1400" b="0" dirty="0"/>
              <a:t>students</a:t>
            </a:r>
            <a:endParaRPr lang="en-GB" sz="1400" b="0" dirty="0" smtClean="0">
              <a:hlinkClick r:id="rId2"/>
            </a:endParaRPr>
          </a:p>
          <a:p>
            <a:r>
              <a:rPr lang="en-GB" sz="1400" b="0" dirty="0" smtClean="0"/>
              <a:t>Kathleen </a:t>
            </a:r>
            <a:r>
              <a:rPr lang="en-GB" sz="1400" b="0" dirty="0"/>
              <a:t>Lloyd - </a:t>
            </a:r>
            <a:r>
              <a:rPr lang="en-GB" sz="1400" b="0" dirty="0"/>
              <a:t>Undergraduate Y4/5 students</a:t>
            </a:r>
            <a:endParaRPr lang="en-GB" sz="1400" b="0" dirty="0" smtClean="0"/>
          </a:p>
        </p:txBody>
      </p:sp>
      <p:sp>
        <p:nvSpPr>
          <p:cNvPr id="5" name="Content Placeholder 4"/>
          <p:cNvSpPr>
            <a:spLocks noGrp="1"/>
          </p:cNvSpPr>
          <p:nvPr>
            <p:ph sz="half" idx="2"/>
          </p:nvPr>
        </p:nvSpPr>
        <p:spPr>
          <a:xfrm>
            <a:off x="1288473" y="4605251"/>
            <a:ext cx="3656847" cy="1870364"/>
          </a:xfrm>
        </p:spPr>
        <p:txBody>
          <a:bodyPr/>
          <a:lstStyle/>
          <a:p>
            <a:pPr marL="0" indent="0">
              <a:buNone/>
            </a:pPr>
            <a:r>
              <a:rPr lang="en-GB" sz="1400" b="1" u="sng" dirty="0" smtClean="0"/>
              <a:t>What they can help with</a:t>
            </a:r>
          </a:p>
          <a:p>
            <a:pPr marL="0" indent="0">
              <a:buNone/>
            </a:pPr>
            <a:r>
              <a:rPr lang="en-GB" sz="1400" dirty="0" smtClean="0"/>
              <a:t>• </a:t>
            </a:r>
            <a:r>
              <a:rPr lang="en-GB" sz="1400" dirty="0"/>
              <a:t>Special Circumstances    </a:t>
            </a:r>
          </a:p>
          <a:p>
            <a:pPr marL="0" indent="0">
              <a:buNone/>
            </a:pPr>
            <a:r>
              <a:rPr lang="en-GB" sz="1400" dirty="0"/>
              <a:t>• Degree transfers, concessions and progression</a:t>
            </a:r>
          </a:p>
          <a:p>
            <a:pPr marL="0" indent="0">
              <a:buNone/>
            </a:pPr>
            <a:r>
              <a:rPr lang="en-GB" sz="1400" dirty="0"/>
              <a:t>• Absences, Interruptions of Study and Withdrawal </a:t>
            </a:r>
          </a:p>
          <a:p>
            <a:pPr marL="0" indent="0">
              <a:buNone/>
            </a:pPr>
            <a:r>
              <a:rPr lang="en-GB" sz="1400" dirty="0"/>
              <a:t>• Information on University Support Services</a:t>
            </a:r>
          </a:p>
          <a:p>
            <a:pPr marL="0" indent="0">
              <a:buNone/>
            </a:pPr>
            <a:r>
              <a:rPr lang="en-GB" sz="1400" dirty="0"/>
              <a:t>• Coordinator of Adjustments</a:t>
            </a:r>
          </a:p>
          <a:p>
            <a:endParaRPr lang="en-GB" dirty="0"/>
          </a:p>
        </p:txBody>
      </p:sp>
      <p:sp>
        <p:nvSpPr>
          <p:cNvPr id="6" name="Text Placeholder 5"/>
          <p:cNvSpPr>
            <a:spLocks noGrp="1"/>
          </p:cNvSpPr>
          <p:nvPr>
            <p:ph type="body" sz="quarter" idx="3"/>
          </p:nvPr>
        </p:nvSpPr>
        <p:spPr>
          <a:xfrm>
            <a:off x="1288474" y="1762299"/>
            <a:ext cx="7396616" cy="1596360"/>
          </a:xfrm>
        </p:spPr>
        <p:txBody>
          <a:bodyPr/>
          <a:lstStyle/>
          <a:p>
            <a:pPr algn="ctr"/>
            <a:r>
              <a:rPr lang="en-GB" sz="1600" u="sng" dirty="0">
                <a:hlinkClick r:id="rId3"/>
              </a:rPr>
              <a:t>Student Support </a:t>
            </a:r>
            <a:r>
              <a:rPr lang="en-GB" sz="1600" u="sng" dirty="0" smtClean="0">
                <a:hlinkClick r:id="rId3"/>
              </a:rPr>
              <a:t>Officers </a:t>
            </a:r>
            <a:r>
              <a:rPr lang="en-GB" sz="1600" u="sng" dirty="0" smtClean="0"/>
              <a:t>(Undergraduate continuing students only)</a:t>
            </a:r>
            <a:endParaRPr lang="en-GB" sz="1600" u="sng" dirty="0"/>
          </a:p>
          <a:p>
            <a:r>
              <a:rPr lang="en-GB" sz="1400" u="sng" dirty="0" smtClean="0"/>
              <a:t>What they Do</a:t>
            </a:r>
          </a:p>
          <a:p>
            <a:r>
              <a:rPr lang="en-GB" sz="1400" b="0" dirty="0" smtClean="0"/>
              <a:t>The </a:t>
            </a:r>
            <a:r>
              <a:rPr lang="en-GB" sz="1400" b="0" dirty="0"/>
              <a:t>Student Support </a:t>
            </a:r>
            <a:r>
              <a:rPr lang="en-GB" sz="1400" b="0" dirty="0" smtClean="0"/>
              <a:t>Officers provide </a:t>
            </a:r>
            <a:r>
              <a:rPr lang="en-GB" sz="1400" b="0" dirty="0"/>
              <a:t>support and guidance to students who are encountering difficulties with any aspect of University life. They liaise closely with Personal Tutors and where appropriate, with University Support Services, so that they are able to provide the best possible support and advice for students</a:t>
            </a:r>
            <a:r>
              <a:rPr lang="en-GB" sz="1400" b="0" dirty="0" smtClean="0"/>
              <a:t>.</a:t>
            </a:r>
          </a:p>
        </p:txBody>
      </p:sp>
      <p:sp>
        <p:nvSpPr>
          <p:cNvPr id="7" name="Content Placeholder 6"/>
          <p:cNvSpPr>
            <a:spLocks noGrp="1"/>
          </p:cNvSpPr>
          <p:nvPr>
            <p:ph sz="quarter" idx="4"/>
          </p:nvPr>
        </p:nvSpPr>
        <p:spPr>
          <a:xfrm>
            <a:off x="5157089" y="4605251"/>
            <a:ext cx="3528000" cy="1870363"/>
          </a:xfrm>
        </p:spPr>
        <p:txBody>
          <a:bodyPr/>
          <a:lstStyle/>
          <a:p>
            <a:pPr marL="0" indent="0">
              <a:buNone/>
            </a:pPr>
            <a:endParaRPr lang="en-GB" sz="1400" dirty="0" smtClean="0"/>
          </a:p>
          <a:p>
            <a:pPr marL="0" indent="0">
              <a:buNone/>
            </a:pPr>
            <a:r>
              <a:rPr lang="en-GB" sz="1400" dirty="0" smtClean="0"/>
              <a:t>• First </a:t>
            </a:r>
            <a:r>
              <a:rPr lang="en-GB" sz="1400" dirty="0"/>
              <a:t>point of contact for pastoral care</a:t>
            </a:r>
          </a:p>
          <a:p>
            <a:pPr marL="0" indent="0">
              <a:buNone/>
            </a:pPr>
            <a:r>
              <a:rPr lang="en-GB" sz="1400" dirty="0" smtClean="0"/>
              <a:t>• Advice </a:t>
            </a:r>
            <a:r>
              <a:rPr lang="en-GB" sz="1400" dirty="0"/>
              <a:t>on support for personal, health issues and accommodation problems </a:t>
            </a:r>
          </a:p>
          <a:p>
            <a:pPr marL="0" indent="0">
              <a:buNone/>
            </a:pPr>
            <a:r>
              <a:rPr lang="en-GB" sz="1400" dirty="0" smtClean="0"/>
              <a:t>• Student-Staff </a:t>
            </a:r>
            <a:r>
              <a:rPr lang="en-GB" sz="1400" dirty="0"/>
              <a:t>Liaison </a:t>
            </a:r>
            <a:r>
              <a:rPr lang="en-GB" sz="1400" dirty="0" smtClean="0"/>
              <a:t>Committees</a:t>
            </a:r>
          </a:p>
          <a:p>
            <a:pPr marL="0" indent="0">
              <a:buNone/>
            </a:pPr>
            <a:r>
              <a:rPr lang="en-GB" sz="1400" dirty="0" smtClean="0"/>
              <a:t>• Guidance </a:t>
            </a:r>
            <a:r>
              <a:rPr lang="en-GB" sz="1400" dirty="0"/>
              <a:t>on University procedures and regulations</a:t>
            </a:r>
          </a:p>
        </p:txBody>
      </p:sp>
    </p:spTree>
    <p:extLst>
      <p:ext uri="{BB962C8B-B14F-4D97-AF65-F5344CB8AC3E}">
        <p14:creationId xmlns:p14="http://schemas.microsoft.com/office/powerpoint/2010/main" val="4056554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5926" y="1077652"/>
            <a:ext cx="7269162" cy="760853"/>
          </a:xfrm>
        </p:spPr>
        <p:txBody>
          <a:bodyPr/>
          <a:lstStyle/>
          <a:p>
            <a:pPr algn="ctr"/>
            <a:r>
              <a:rPr lang="en-GB" b="1" dirty="0" smtClean="0"/>
              <a:t/>
            </a:r>
            <a:br>
              <a:rPr lang="en-GB" b="1" dirty="0" smtClean="0"/>
            </a:br>
            <a:r>
              <a:rPr lang="en-GB" b="1" dirty="0" smtClean="0"/>
              <a:t>Student </a:t>
            </a:r>
            <a:r>
              <a:rPr lang="en-GB" b="1" dirty="0"/>
              <a:t>Support Team</a:t>
            </a:r>
            <a:r>
              <a:rPr lang="en-GB" dirty="0"/>
              <a:t/>
            </a:r>
            <a:br>
              <a:rPr lang="en-GB" dirty="0"/>
            </a:br>
            <a:endParaRPr lang="en-GB" dirty="0"/>
          </a:p>
        </p:txBody>
      </p:sp>
      <p:sp>
        <p:nvSpPr>
          <p:cNvPr id="3" name="Content Placeholder 2"/>
          <p:cNvSpPr>
            <a:spLocks noGrp="1"/>
          </p:cNvSpPr>
          <p:nvPr>
            <p:ph type="body" idx="1"/>
          </p:nvPr>
        </p:nvSpPr>
        <p:spPr>
          <a:xfrm>
            <a:off x="1288474" y="3358658"/>
            <a:ext cx="7396615" cy="1137132"/>
          </a:xfrm>
        </p:spPr>
        <p:txBody>
          <a:bodyPr/>
          <a:lstStyle/>
          <a:p>
            <a:r>
              <a:rPr lang="en-GB" sz="1400" dirty="0"/>
              <a:t/>
            </a:r>
            <a:br>
              <a:rPr lang="en-GB" sz="1400" dirty="0"/>
            </a:br>
            <a:endParaRPr lang="en-GB" sz="1400" dirty="0"/>
          </a:p>
          <a:p>
            <a:r>
              <a:rPr lang="en-GB" sz="1400" dirty="0"/>
              <a:t/>
            </a:r>
            <a:br>
              <a:rPr lang="en-GB" sz="1400" dirty="0"/>
            </a:br>
            <a:r>
              <a:rPr lang="en-GB" sz="1400" u="sng" dirty="0"/>
              <a:t>Who </a:t>
            </a:r>
            <a:r>
              <a:rPr lang="en-GB" sz="1400" u="sng" dirty="0" smtClean="0"/>
              <a:t>they Are</a:t>
            </a:r>
            <a:endParaRPr lang="en-GB" sz="1400" dirty="0" smtClean="0"/>
          </a:p>
          <a:p>
            <a:r>
              <a:rPr lang="en-GB" sz="1400" b="0" dirty="0" smtClean="0"/>
              <a:t>Niamh McCrossan - Undergraduate Y1</a:t>
            </a:r>
          </a:p>
          <a:p>
            <a:r>
              <a:rPr lang="en-GB" sz="1400" b="0" dirty="0" smtClean="0"/>
              <a:t>Emily Harlo - </a:t>
            </a:r>
            <a:r>
              <a:rPr lang="en-GB" sz="1400" b="0" dirty="0"/>
              <a:t>Undergraduate </a:t>
            </a:r>
            <a:r>
              <a:rPr lang="en-GB" sz="1400" b="0" dirty="0" smtClean="0"/>
              <a:t>Y1</a:t>
            </a:r>
            <a:endParaRPr lang="en-GB" sz="1400" b="0" dirty="0" smtClean="0">
              <a:hlinkClick r:id="rId2"/>
            </a:endParaRPr>
          </a:p>
          <a:p>
            <a:r>
              <a:rPr lang="en-GB" sz="1400" b="0" dirty="0" smtClean="0"/>
              <a:t>Kaete Followwill </a:t>
            </a:r>
            <a:r>
              <a:rPr lang="en-GB" sz="1400" b="0" dirty="0" smtClean="0"/>
              <a:t>- PGT</a:t>
            </a:r>
            <a:endParaRPr lang="en-GB" sz="1400" b="0" dirty="0" smtClean="0"/>
          </a:p>
        </p:txBody>
      </p:sp>
      <p:sp>
        <p:nvSpPr>
          <p:cNvPr id="5" name="Content Placeholder 4"/>
          <p:cNvSpPr>
            <a:spLocks noGrp="1"/>
          </p:cNvSpPr>
          <p:nvPr>
            <p:ph sz="half" idx="2"/>
          </p:nvPr>
        </p:nvSpPr>
        <p:spPr>
          <a:xfrm>
            <a:off x="1288473" y="4605251"/>
            <a:ext cx="3656847" cy="1870364"/>
          </a:xfrm>
        </p:spPr>
        <p:txBody>
          <a:bodyPr/>
          <a:lstStyle/>
          <a:p>
            <a:pPr marL="0" indent="0">
              <a:buNone/>
            </a:pPr>
            <a:r>
              <a:rPr lang="en-GB" sz="1400" b="1" u="sng" dirty="0" smtClean="0"/>
              <a:t>What they can help with</a:t>
            </a:r>
          </a:p>
          <a:p>
            <a:pPr marL="0" indent="0">
              <a:buNone/>
            </a:pPr>
            <a:r>
              <a:rPr lang="en-GB" sz="1400" dirty="0" smtClean="0"/>
              <a:t>• </a:t>
            </a:r>
            <a:r>
              <a:rPr lang="en-GB" sz="1400" dirty="0"/>
              <a:t>Special Circumstances    </a:t>
            </a:r>
          </a:p>
          <a:p>
            <a:pPr marL="0" indent="0">
              <a:buNone/>
            </a:pPr>
            <a:r>
              <a:rPr lang="en-GB" sz="1400" dirty="0"/>
              <a:t>• Degree transfers, concessions and progression</a:t>
            </a:r>
          </a:p>
          <a:p>
            <a:pPr marL="0" indent="0">
              <a:buNone/>
            </a:pPr>
            <a:r>
              <a:rPr lang="en-GB" sz="1400" dirty="0"/>
              <a:t>• Absences, Interruptions of Study and Withdrawal </a:t>
            </a:r>
          </a:p>
          <a:p>
            <a:pPr marL="0" indent="0">
              <a:buNone/>
            </a:pPr>
            <a:r>
              <a:rPr lang="en-GB" sz="1400" dirty="0"/>
              <a:t>• Information on University Support Services</a:t>
            </a:r>
          </a:p>
          <a:p>
            <a:pPr marL="0" indent="0">
              <a:buNone/>
            </a:pPr>
            <a:r>
              <a:rPr lang="en-GB" sz="1400" dirty="0"/>
              <a:t>• Coordinator of Adjustments</a:t>
            </a:r>
          </a:p>
          <a:p>
            <a:endParaRPr lang="en-GB" dirty="0"/>
          </a:p>
        </p:txBody>
      </p:sp>
      <p:sp>
        <p:nvSpPr>
          <p:cNvPr id="6" name="Text Placeholder 5"/>
          <p:cNvSpPr>
            <a:spLocks noGrp="1"/>
          </p:cNvSpPr>
          <p:nvPr>
            <p:ph type="body" sz="quarter" idx="3"/>
          </p:nvPr>
        </p:nvSpPr>
        <p:spPr>
          <a:xfrm>
            <a:off x="1288474" y="1762299"/>
            <a:ext cx="7396616" cy="1596360"/>
          </a:xfrm>
        </p:spPr>
        <p:txBody>
          <a:bodyPr/>
          <a:lstStyle/>
          <a:p>
            <a:pPr algn="ctr"/>
            <a:r>
              <a:rPr lang="en-GB" sz="1600" u="sng" dirty="0" smtClean="0"/>
              <a:t>Student Advisers (PGT and UG Year 1 students only)</a:t>
            </a:r>
            <a:endParaRPr lang="en-GB" sz="1600" u="sng" dirty="0"/>
          </a:p>
          <a:p>
            <a:r>
              <a:rPr lang="en-GB" sz="1400" u="sng" dirty="0" smtClean="0"/>
              <a:t>What they Do</a:t>
            </a:r>
          </a:p>
          <a:p>
            <a:r>
              <a:rPr lang="en-GB" sz="1400" b="0" dirty="0" smtClean="0"/>
              <a:t>Student Advisers are the </a:t>
            </a:r>
            <a:r>
              <a:rPr lang="en-GB" sz="1400" b="0" dirty="0"/>
              <a:t>primary contact for taught students </a:t>
            </a:r>
            <a:r>
              <a:rPr lang="en-GB" sz="1400" b="0" dirty="0" smtClean="0"/>
              <a:t>located </a:t>
            </a:r>
            <a:r>
              <a:rPr lang="en-GB" sz="1400" b="0" dirty="0"/>
              <a:t>within the school who provides support for a designated group of students. This member of staff is the first point of contact for all challenges students face and will refer students on to other services where appropriate.  </a:t>
            </a:r>
            <a:endParaRPr lang="en-GB" sz="1400" b="0" dirty="0" smtClean="0"/>
          </a:p>
        </p:txBody>
      </p:sp>
      <p:sp>
        <p:nvSpPr>
          <p:cNvPr id="7" name="Content Placeholder 6"/>
          <p:cNvSpPr>
            <a:spLocks noGrp="1"/>
          </p:cNvSpPr>
          <p:nvPr>
            <p:ph sz="quarter" idx="4"/>
          </p:nvPr>
        </p:nvSpPr>
        <p:spPr>
          <a:xfrm>
            <a:off x="5157089" y="4605251"/>
            <a:ext cx="3528000" cy="1870363"/>
          </a:xfrm>
        </p:spPr>
        <p:txBody>
          <a:bodyPr/>
          <a:lstStyle/>
          <a:p>
            <a:pPr marL="0" indent="0">
              <a:buNone/>
            </a:pPr>
            <a:endParaRPr lang="en-GB" sz="1400" dirty="0" smtClean="0"/>
          </a:p>
          <a:p>
            <a:pPr marL="0" indent="0">
              <a:buNone/>
            </a:pPr>
            <a:r>
              <a:rPr lang="en-GB" sz="1400" dirty="0" smtClean="0"/>
              <a:t>• First </a:t>
            </a:r>
            <a:r>
              <a:rPr lang="en-GB" sz="1400" dirty="0"/>
              <a:t>point of contact for pastoral care</a:t>
            </a:r>
          </a:p>
          <a:p>
            <a:pPr marL="0" indent="0">
              <a:buNone/>
            </a:pPr>
            <a:r>
              <a:rPr lang="en-GB" sz="1400" dirty="0" smtClean="0"/>
              <a:t>• Advice </a:t>
            </a:r>
            <a:r>
              <a:rPr lang="en-GB" sz="1400" dirty="0"/>
              <a:t>on support for personal, health issues and accommodation problems </a:t>
            </a:r>
          </a:p>
          <a:p>
            <a:pPr marL="0" indent="0">
              <a:buNone/>
            </a:pPr>
            <a:r>
              <a:rPr lang="en-GB" sz="1400" dirty="0" smtClean="0"/>
              <a:t>• Student-Staff </a:t>
            </a:r>
            <a:r>
              <a:rPr lang="en-GB" sz="1400" dirty="0"/>
              <a:t>Liaison </a:t>
            </a:r>
            <a:r>
              <a:rPr lang="en-GB" sz="1400" dirty="0" smtClean="0"/>
              <a:t>Committees</a:t>
            </a:r>
          </a:p>
          <a:p>
            <a:pPr marL="0" indent="0">
              <a:buNone/>
            </a:pPr>
            <a:r>
              <a:rPr lang="en-GB" sz="1400" dirty="0" smtClean="0"/>
              <a:t>• Guidance </a:t>
            </a:r>
            <a:r>
              <a:rPr lang="en-GB" sz="1400" dirty="0"/>
              <a:t>on University procedures and regulations</a:t>
            </a:r>
          </a:p>
        </p:txBody>
      </p:sp>
    </p:spTree>
    <p:extLst>
      <p:ext uri="{BB962C8B-B14F-4D97-AF65-F5344CB8AC3E}">
        <p14:creationId xmlns:p14="http://schemas.microsoft.com/office/powerpoint/2010/main" val="1363536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key </a:t>
            </a:r>
            <a:r>
              <a:rPr lang="en-GB" dirty="0" smtClean="0"/>
              <a:t>periods and activities - Teaching</a:t>
            </a:r>
            <a:endParaRPr lang="en-GB" dirty="0"/>
          </a:p>
        </p:txBody>
      </p:sp>
      <p:sp>
        <p:nvSpPr>
          <p:cNvPr id="3" name="Content Placeholder 2"/>
          <p:cNvSpPr>
            <a:spLocks noGrp="1"/>
          </p:cNvSpPr>
          <p:nvPr>
            <p:ph idx="1"/>
          </p:nvPr>
        </p:nvSpPr>
        <p:spPr/>
        <p:txBody>
          <a:bodyPr/>
          <a:lstStyle/>
          <a:p>
            <a:r>
              <a:rPr lang="en-GB" sz="2400" dirty="0" smtClean="0"/>
              <a:t>Course preparations</a:t>
            </a:r>
            <a:r>
              <a:rPr lang="en-GB" sz="2400" dirty="0"/>
              <a:t/>
            </a:r>
            <a:br>
              <a:rPr lang="en-GB" sz="2400" dirty="0"/>
            </a:br>
            <a:r>
              <a:rPr lang="en-GB" sz="1600" dirty="0">
                <a:hlinkClick r:id="rId3"/>
              </a:rPr>
              <a:t>https://</a:t>
            </a:r>
            <a:r>
              <a:rPr lang="en-GB" sz="1600" dirty="0" smtClean="0">
                <a:hlinkClick r:id="rId3"/>
              </a:rPr>
              <a:t>teaching.maths.ed.ac.uk/main/staff/course-organiser/introduction</a:t>
            </a:r>
            <a:endParaRPr lang="en-GB" sz="1600" dirty="0" smtClean="0"/>
          </a:p>
          <a:p>
            <a:r>
              <a:rPr lang="en-GB" sz="2400" dirty="0" smtClean="0"/>
              <a:t>Welcome week – </a:t>
            </a:r>
            <a:r>
              <a:rPr lang="en-GB" sz="2000" dirty="0" smtClean="0"/>
              <a:t>University/School events. PT meetings. </a:t>
            </a:r>
          </a:p>
          <a:p>
            <a:r>
              <a:rPr lang="en-GB" sz="2400" dirty="0" smtClean="0"/>
              <a:t>Exams - </a:t>
            </a:r>
            <a:r>
              <a:rPr lang="en-GB" sz="2000" dirty="0" smtClean="0"/>
              <a:t>December/May/August</a:t>
            </a:r>
          </a:p>
          <a:p>
            <a:r>
              <a:rPr lang="en-GB" sz="2400" dirty="0" smtClean="0"/>
              <a:t>Exam Boards and Special Circumstances (January/June/August/October)</a:t>
            </a:r>
          </a:p>
          <a:p>
            <a:r>
              <a:rPr lang="en-GB" sz="2400" dirty="0" smtClean="0"/>
              <a:t>Graduations – July &amp; November</a:t>
            </a:r>
          </a:p>
          <a:p>
            <a:r>
              <a:rPr lang="en-GB" sz="2400" dirty="0"/>
              <a:t>Student Voice </a:t>
            </a:r>
            <a:r>
              <a:rPr lang="en-GB" sz="2400" dirty="0" smtClean="0"/>
              <a:t>- Mid-semester feedback </a:t>
            </a:r>
            <a:r>
              <a:rPr lang="en-GB" sz="2400" dirty="0"/>
              <a:t>/ S</a:t>
            </a:r>
            <a:r>
              <a:rPr lang="en-GB" sz="2400" dirty="0" smtClean="0"/>
              <a:t>tudent Staff Liaison Committee – SSLC / Surveys</a:t>
            </a:r>
          </a:p>
          <a:p>
            <a:r>
              <a:rPr lang="en-GB" sz="2400" dirty="0" smtClean="0"/>
              <a:t>Board of Studies</a:t>
            </a:r>
          </a:p>
          <a:p>
            <a:endParaRPr lang="en-GB" sz="2400" dirty="0"/>
          </a:p>
        </p:txBody>
      </p:sp>
    </p:spTree>
    <p:extLst>
      <p:ext uri="{BB962C8B-B14F-4D97-AF65-F5344CB8AC3E}">
        <p14:creationId xmlns:p14="http://schemas.microsoft.com/office/powerpoint/2010/main" val="3265994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Important </a:t>
            </a:r>
            <a:r>
              <a:rPr lang="en-GB" dirty="0"/>
              <a:t>things to know</a:t>
            </a:r>
          </a:p>
        </p:txBody>
      </p:sp>
      <p:sp>
        <p:nvSpPr>
          <p:cNvPr id="3" name="Content Placeholder 2"/>
          <p:cNvSpPr>
            <a:spLocks noGrp="1"/>
          </p:cNvSpPr>
          <p:nvPr>
            <p:ph idx="1"/>
          </p:nvPr>
        </p:nvSpPr>
        <p:spPr>
          <a:xfrm>
            <a:off x="1417638" y="2003367"/>
            <a:ext cx="7269162" cy="4322618"/>
          </a:xfrm>
        </p:spPr>
        <p:txBody>
          <a:bodyPr/>
          <a:lstStyle/>
          <a:p>
            <a:r>
              <a:rPr lang="en-GB" sz="2000" b="1" dirty="0"/>
              <a:t>Teaching information for </a:t>
            </a:r>
            <a:r>
              <a:rPr lang="en-GB" sz="2000" b="1" dirty="0" smtClean="0"/>
              <a:t>staff</a:t>
            </a:r>
            <a:r>
              <a:rPr lang="en-GB" sz="2000" dirty="0" smtClean="0"/>
              <a:t>:</a:t>
            </a:r>
          </a:p>
          <a:p>
            <a:pPr marL="0" indent="0">
              <a:buNone/>
            </a:pPr>
            <a:r>
              <a:rPr lang="en-GB" sz="1400" dirty="0" smtClean="0">
                <a:hlinkClick r:id="rId3"/>
              </a:rPr>
              <a:t>Teaching web pages – School of Mathematics. Staff. </a:t>
            </a:r>
            <a:r>
              <a:rPr lang="en-GB" sz="1400" dirty="0"/>
              <a:t/>
            </a:r>
            <a:br>
              <a:rPr lang="en-GB" sz="1400" dirty="0"/>
            </a:br>
            <a:r>
              <a:rPr lang="en-GB" sz="1400" dirty="0" smtClean="0">
                <a:hlinkClick r:id="rId4"/>
              </a:rPr>
              <a:t>School of Mathematics Intranet</a:t>
            </a:r>
            <a:endParaRPr lang="en-GB" sz="1400" dirty="0" smtClean="0"/>
          </a:p>
          <a:p>
            <a:r>
              <a:rPr lang="en-GB" sz="2000" b="1" dirty="0" smtClean="0"/>
              <a:t>SharePoint</a:t>
            </a:r>
          </a:p>
          <a:p>
            <a:pPr marL="0" indent="0">
              <a:buNone/>
            </a:pPr>
            <a:r>
              <a:rPr lang="en-GB" sz="1400" dirty="0" smtClean="0">
                <a:hlinkClick r:id="rId5"/>
              </a:rPr>
              <a:t>School of Mathematics – Staff/Student SharePoint</a:t>
            </a:r>
            <a:endParaRPr lang="en-GB" sz="1400" dirty="0" smtClean="0">
              <a:hlinkClick r:id="rId6"/>
            </a:endParaRPr>
          </a:p>
          <a:p>
            <a:pPr marL="0" indent="0">
              <a:buNone/>
            </a:pPr>
            <a:r>
              <a:rPr lang="en-GB" sz="1400" dirty="0" smtClean="0">
                <a:hlinkClick r:id="rId7"/>
              </a:rPr>
              <a:t>School of Mathematics – secure staff SharePoint area</a:t>
            </a:r>
            <a:r>
              <a:rPr lang="en-GB" sz="1400" dirty="0" smtClean="0"/>
              <a:t> (restrictions apply)</a:t>
            </a:r>
            <a:endParaRPr lang="en-GB" sz="1400" b="1" dirty="0" smtClean="0"/>
          </a:p>
          <a:p>
            <a:r>
              <a:rPr lang="en-GB" sz="2000" b="1" dirty="0" smtClean="0"/>
              <a:t>University Key dates and School Diary: </a:t>
            </a:r>
          </a:p>
          <a:p>
            <a:pPr marL="0" indent="0">
              <a:buNone/>
            </a:pPr>
            <a:r>
              <a:rPr lang="en-GB" sz="1400" dirty="0" smtClean="0">
                <a:hlinkClick r:id="rId8"/>
              </a:rPr>
              <a:t>University Key Dates</a:t>
            </a:r>
            <a:endParaRPr lang="en-GB" sz="1400" dirty="0" smtClean="0"/>
          </a:p>
          <a:p>
            <a:pPr marL="0" indent="0">
              <a:buNone/>
            </a:pPr>
            <a:r>
              <a:rPr lang="en-GB" sz="1400" dirty="0">
                <a:hlinkClick r:id="rId9"/>
              </a:rPr>
              <a:t>School of Mathematics event </a:t>
            </a:r>
            <a:r>
              <a:rPr lang="en-GB" sz="1400" dirty="0" smtClean="0">
                <a:hlinkClick r:id="rId9"/>
              </a:rPr>
              <a:t>calendar</a:t>
            </a:r>
            <a:endParaRPr lang="en-GB" sz="1400" dirty="0" smtClean="0"/>
          </a:p>
          <a:p>
            <a:r>
              <a:rPr lang="en-GB" sz="2000" b="1" dirty="0" smtClean="0"/>
              <a:t>Taught </a:t>
            </a:r>
            <a:r>
              <a:rPr lang="en-GB" sz="2000" b="1" dirty="0"/>
              <a:t>Assessment </a:t>
            </a:r>
            <a:r>
              <a:rPr lang="en-GB" sz="2000" b="1" dirty="0" smtClean="0"/>
              <a:t>Regulations. Academic </a:t>
            </a:r>
            <a:r>
              <a:rPr lang="en-GB" sz="2000" b="1" dirty="0"/>
              <a:t>Year </a:t>
            </a:r>
            <a:r>
              <a:rPr lang="en-GB" sz="2000" b="1" dirty="0" smtClean="0"/>
              <a:t>2022/23</a:t>
            </a:r>
          </a:p>
          <a:p>
            <a:pPr marL="0" indent="0">
              <a:buNone/>
            </a:pPr>
            <a:r>
              <a:rPr lang="en-GB" sz="1400" dirty="0" smtClean="0">
                <a:hlinkClick r:id="rId10"/>
              </a:rPr>
              <a:t>TAR 2022/23</a:t>
            </a:r>
            <a:endParaRPr lang="en-GB" sz="1400" dirty="0" smtClean="0"/>
          </a:p>
          <a:p>
            <a:r>
              <a:rPr lang="en-GB" sz="2000" b="1" dirty="0" smtClean="0"/>
              <a:t>Degree Regulations </a:t>
            </a:r>
            <a:r>
              <a:rPr lang="en-GB" sz="2000" b="1" dirty="0"/>
              <a:t>&amp; </a:t>
            </a:r>
            <a:r>
              <a:rPr lang="en-GB" sz="2000" b="1" dirty="0" smtClean="0"/>
              <a:t>Programmes of Study (DRPS) </a:t>
            </a:r>
            <a:r>
              <a:rPr lang="en-GB" sz="2000" b="1" dirty="0"/>
              <a:t>2022/223</a:t>
            </a:r>
            <a:endParaRPr lang="en-GB" sz="1400" dirty="0"/>
          </a:p>
          <a:p>
            <a:pPr marL="0" indent="0">
              <a:buNone/>
            </a:pPr>
            <a:r>
              <a:rPr lang="en-GB" sz="1400" dirty="0" smtClean="0">
                <a:hlinkClick r:id="rId11"/>
              </a:rPr>
              <a:t>Degree </a:t>
            </a:r>
            <a:r>
              <a:rPr lang="en-GB" sz="1400" dirty="0" smtClean="0">
                <a:hlinkClick r:id="rId11"/>
              </a:rPr>
              <a:t>Programme Regulations</a:t>
            </a:r>
            <a:endParaRPr lang="en-GB" sz="1400" dirty="0" smtClean="0">
              <a:hlinkClick r:id="rId12"/>
            </a:endParaRPr>
          </a:p>
          <a:p>
            <a:pPr marL="0" indent="0">
              <a:buNone/>
            </a:pPr>
            <a:r>
              <a:rPr lang="en-GB" sz="1400" dirty="0" smtClean="0">
                <a:hlinkClick r:id="rId12"/>
              </a:rPr>
              <a:t>DRPS </a:t>
            </a:r>
            <a:r>
              <a:rPr lang="en-GB" sz="1400" dirty="0">
                <a:hlinkClick r:id="rId12"/>
              </a:rPr>
              <a:t>: DPTs : School of Mathematics</a:t>
            </a:r>
            <a:r>
              <a:rPr lang="en-GB" sz="1400" dirty="0"/>
              <a:t/>
            </a:r>
            <a:br>
              <a:rPr lang="en-GB" sz="1400" dirty="0"/>
            </a:br>
            <a:r>
              <a:rPr lang="en-GB" sz="1400" dirty="0">
                <a:hlinkClick r:id="rId13"/>
              </a:rPr>
              <a:t>DRPS : Course Catalogue : </a:t>
            </a:r>
            <a:r>
              <a:rPr lang="en-GB" sz="1400" dirty="0" smtClean="0">
                <a:hlinkClick r:id="rId13"/>
              </a:rPr>
              <a:t>School </a:t>
            </a:r>
            <a:r>
              <a:rPr lang="en-GB" sz="1400" dirty="0">
                <a:hlinkClick r:id="rId13"/>
              </a:rPr>
              <a:t>of </a:t>
            </a:r>
            <a:r>
              <a:rPr lang="en-GB" sz="1400" dirty="0" smtClean="0">
                <a:hlinkClick r:id="rId13"/>
              </a:rPr>
              <a:t>Mathematics</a:t>
            </a:r>
            <a:endParaRPr lang="en-GB" sz="1400" dirty="0" smtClean="0"/>
          </a:p>
          <a:p>
            <a:pPr marL="0" indent="0">
              <a:buNone/>
            </a:pPr>
            <a:endParaRPr lang="en-GB" sz="1800" dirty="0"/>
          </a:p>
        </p:txBody>
      </p:sp>
    </p:spTree>
    <p:extLst>
      <p:ext uri="{BB962C8B-B14F-4D97-AF65-F5344CB8AC3E}">
        <p14:creationId xmlns:p14="http://schemas.microsoft.com/office/powerpoint/2010/main" val="2749141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key periods and activities - </a:t>
            </a:r>
            <a:r>
              <a:rPr lang="en-GB" dirty="0" smtClean="0"/>
              <a:t>Tutoring</a:t>
            </a:r>
            <a:endParaRPr lang="en-GB" dirty="0"/>
          </a:p>
        </p:txBody>
      </p:sp>
      <p:sp>
        <p:nvSpPr>
          <p:cNvPr id="3" name="Content Placeholder 2"/>
          <p:cNvSpPr>
            <a:spLocks noGrp="1"/>
          </p:cNvSpPr>
          <p:nvPr>
            <p:ph idx="1"/>
          </p:nvPr>
        </p:nvSpPr>
        <p:spPr/>
        <p:txBody>
          <a:bodyPr/>
          <a:lstStyle/>
          <a:p>
            <a:endParaRPr lang="en-GB" sz="2000" dirty="0" smtClean="0"/>
          </a:p>
          <a:p>
            <a:r>
              <a:rPr lang="en-GB" sz="2000" dirty="0" smtClean="0"/>
              <a:t>August </a:t>
            </a:r>
            <a:r>
              <a:rPr lang="en-GB" sz="2000" dirty="0"/>
              <a:t>&amp; September – Tutoring Draft &amp; “Final Version”</a:t>
            </a:r>
          </a:p>
          <a:p>
            <a:endParaRPr lang="en-GB" sz="2000" dirty="0"/>
          </a:p>
          <a:p>
            <a:endParaRPr lang="en-GB" sz="2000" dirty="0"/>
          </a:p>
          <a:p>
            <a:r>
              <a:rPr lang="en-GB" sz="2000" dirty="0"/>
              <a:t>December &amp; January – Tutoring Amendments</a:t>
            </a:r>
          </a:p>
          <a:p>
            <a:endParaRPr lang="en-GB" sz="2000" dirty="0"/>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2022001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Systems</a:t>
            </a:r>
          </a:p>
        </p:txBody>
      </p:sp>
      <p:sp>
        <p:nvSpPr>
          <p:cNvPr id="3" name="Content Placeholder 2"/>
          <p:cNvSpPr>
            <a:spLocks noGrp="1"/>
          </p:cNvSpPr>
          <p:nvPr>
            <p:ph idx="1"/>
          </p:nvPr>
        </p:nvSpPr>
        <p:spPr/>
        <p:txBody>
          <a:bodyPr/>
          <a:lstStyle/>
          <a:p>
            <a:pPr marL="0" indent="0">
              <a:buNone/>
            </a:pPr>
            <a:endParaRPr lang="en-GB" dirty="0"/>
          </a:p>
          <a:p>
            <a:r>
              <a:rPr lang="en-GB" dirty="0">
                <a:hlinkClick r:id="rId2"/>
              </a:rPr>
              <a:t>Euclid</a:t>
            </a:r>
            <a:endParaRPr lang="en-GB" dirty="0"/>
          </a:p>
          <a:p>
            <a:r>
              <a:rPr lang="en-GB" dirty="0">
                <a:hlinkClick r:id="rId3"/>
              </a:rPr>
              <a:t>Learn</a:t>
            </a:r>
            <a:endParaRPr lang="en-GB" dirty="0"/>
          </a:p>
          <a:p>
            <a:r>
              <a:rPr lang="en-GB" dirty="0" smtClean="0">
                <a:hlinkClick r:id="rId4"/>
              </a:rPr>
              <a:t>Tophat</a:t>
            </a:r>
            <a:endParaRPr lang="en-GB" dirty="0" smtClean="0"/>
          </a:p>
          <a:p>
            <a:r>
              <a:rPr lang="en-GB" dirty="0" smtClean="0">
                <a:hlinkClick r:id="rId5"/>
              </a:rPr>
              <a:t>Path</a:t>
            </a:r>
            <a:endParaRPr lang="en-GB" dirty="0"/>
          </a:p>
          <a:p>
            <a:endParaRPr lang="en-GB" dirty="0"/>
          </a:p>
        </p:txBody>
      </p:sp>
    </p:spTree>
    <p:extLst>
      <p:ext uri="{BB962C8B-B14F-4D97-AF65-F5344CB8AC3E}">
        <p14:creationId xmlns:p14="http://schemas.microsoft.com/office/powerpoint/2010/main" val="2027548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95017" y="1595841"/>
            <a:ext cx="5098201" cy="2416637"/>
          </a:xfrm>
          <a:prstGeom prst="rect">
            <a:avLst/>
          </a:prstGeom>
        </p:spPr>
      </p:pic>
      <p:sp>
        <p:nvSpPr>
          <p:cNvPr id="3" name="Rectangle 2"/>
          <p:cNvSpPr>
            <a:spLocks noChangeArrowheads="1"/>
          </p:cNvSpPr>
          <p:nvPr/>
        </p:nvSpPr>
        <p:spPr bwMode="auto">
          <a:xfrm>
            <a:off x="3776371" y="2813930"/>
            <a:ext cx="311752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pitchFamily="34" charset="0"/>
              <a:ea typeface="MS PGothic" panose="020B0600070205080204" pitchFamily="34" charset="-128"/>
              <a:cs typeface="+mn-cs"/>
            </a:endParaRPr>
          </a:p>
        </p:txBody>
      </p:sp>
      <p:pic>
        <p:nvPicPr>
          <p:cNvPr id="1025" name="B33B9E82-0AE7-4A74-8FB0-A760E2110226" descr="cid:56242907-9AE3-485E-852B-08C926EC997F@ed.ac.uk"/>
          <p:cNvPicPr>
            <a:picLocks noChangeAspect="1" noChangeArrowheads="1"/>
          </p:cNvPicPr>
          <p:nvPr/>
        </p:nvPicPr>
        <p:blipFill rotWithShape="1">
          <a:blip r:embed="rId3" r:link="rId4">
            <a:extLst>
              <a:ext uri="{28A0092B-C50C-407E-A947-70E740481C1C}">
                <a14:useLocalDpi xmlns:a14="http://schemas.microsoft.com/office/drawing/2010/main" val="0"/>
              </a:ext>
            </a:extLst>
          </a:blip>
          <a:srcRect l="1012" t="3120"/>
          <a:stretch/>
        </p:blipFill>
        <p:spPr bwMode="auto">
          <a:xfrm>
            <a:off x="2110467" y="3169919"/>
            <a:ext cx="5067300" cy="2366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271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pres6.potx</Template>
  <TotalTime>9259</TotalTime>
  <Words>545</Words>
  <Application>Microsoft Office PowerPoint</Application>
  <PresentationFormat>On-screen Show (4:3)</PresentationFormat>
  <Paragraphs>89</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MS PGothic</vt:lpstr>
      <vt:lpstr>Arial</vt:lpstr>
      <vt:lpstr>Calibri</vt:lpstr>
      <vt:lpstr>pres6</vt:lpstr>
      <vt:lpstr>The Academic Year</vt:lpstr>
      <vt:lpstr>Mathematics Teaching Organisation (MTO)</vt:lpstr>
      <vt:lpstr> Student Support Team </vt:lpstr>
      <vt:lpstr> Student Support Team </vt:lpstr>
      <vt:lpstr>key periods and activities - Teaching</vt:lpstr>
      <vt:lpstr>Important things to know</vt:lpstr>
      <vt:lpstr>key periods and activities - Tutoring</vt:lpstr>
      <vt:lpstr>Systems</vt:lpstr>
      <vt:lpstr>PowerPoint Presentation</vt:lpstr>
    </vt:vector>
  </TitlesOfParts>
  <Company>The 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should go here</dc:title>
  <dc:creator>Aileen Robertson</dc:creator>
  <cp:lastModifiedBy>Alice Heatley</cp:lastModifiedBy>
  <cp:revision>54</cp:revision>
  <dcterms:created xsi:type="dcterms:W3CDTF">2012-04-25T15:10:26Z</dcterms:created>
  <dcterms:modified xsi:type="dcterms:W3CDTF">2022-08-20T12:48:30Z</dcterms:modified>
</cp:coreProperties>
</file>