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90" r:id="rId5"/>
    <p:sldId id="391" r:id="rId6"/>
    <p:sldId id="394" r:id="rId7"/>
    <p:sldId id="392" r:id="rId8"/>
    <p:sldId id="393" r:id="rId9"/>
  </p:sldIdLst>
  <p:sldSz cx="9144000" cy="5143500" type="screen16x9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1C57A-1C73-4E04-8240-9CFD189BA9C5}">
          <p14:sldIdLst>
            <p14:sldId id="390"/>
            <p14:sldId id="391"/>
            <p14:sldId id="394"/>
            <p14:sldId id="39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EA4"/>
    <a:srgbClr val="C64C78"/>
    <a:srgbClr val="F8A847"/>
    <a:srgbClr val="1EA881"/>
    <a:srgbClr val="FFFFFF"/>
    <a:srgbClr val="C6D1D6"/>
    <a:srgbClr val="CBB9C2"/>
    <a:srgbClr val="866475"/>
    <a:srgbClr val="870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E57E0-C696-4ED2-A314-1E5126E013D3}" v="26" dt="2023-01-23T09:02:06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1" autoAdjust="0"/>
    <p:restoredTop sz="75899" autoAdjust="0"/>
  </p:normalViewPr>
  <p:slideViewPr>
    <p:cSldViewPr>
      <p:cViewPr varScale="1">
        <p:scale>
          <a:sx n="93" d="100"/>
          <a:sy n="93" d="100"/>
        </p:scale>
        <p:origin x="597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568" y="33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7E29F-4B9F-46ED-871E-9895FE4454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4A7568-B055-48A1-BA84-0ED9EB9625BA}">
      <dgm:prSet/>
      <dgm:spPr/>
      <dgm:t>
        <a:bodyPr/>
        <a:lstStyle/>
        <a:p>
          <a:r>
            <a:rPr lang="en-GB"/>
            <a:t>Year 4 course, 20 credits</a:t>
          </a:r>
          <a:endParaRPr lang="en-US"/>
        </a:p>
      </dgm:t>
    </dgm:pt>
    <dgm:pt modelId="{370D23DB-C006-4BAB-8884-A0427080AAD5}" type="parTrans" cxnId="{0A818F7D-CC3F-4DAE-8C2A-7776BC7FC938}">
      <dgm:prSet/>
      <dgm:spPr/>
      <dgm:t>
        <a:bodyPr/>
        <a:lstStyle/>
        <a:p>
          <a:endParaRPr lang="en-US"/>
        </a:p>
      </dgm:t>
    </dgm:pt>
    <dgm:pt modelId="{54582B82-AEB3-4293-9C1F-0AC996C87511}" type="sibTrans" cxnId="{0A818F7D-CC3F-4DAE-8C2A-7776BC7FC938}">
      <dgm:prSet/>
      <dgm:spPr/>
      <dgm:t>
        <a:bodyPr/>
        <a:lstStyle/>
        <a:p>
          <a:endParaRPr lang="en-US"/>
        </a:p>
      </dgm:t>
    </dgm:pt>
    <dgm:pt modelId="{4971AF30-2FC7-4116-BD53-CFFE29BB1284}">
      <dgm:prSet/>
      <dgm:spPr/>
      <dgm:t>
        <a:bodyPr/>
        <a:lstStyle/>
        <a:p>
          <a:r>
            <a:rPr lang="en-GB" dirty="0"/>
            <a:t>About 4 hours of teaching in local primary schools (in groups)</a:t>
          </a:r>
          <a:endParaRPr lang="en-US" dirty="0"/>
        </a:p>
      </dgm:t>
    </dgm:pt>
    <dgm:pt modelId="{35EB5DC2-1107-4234-9598-1DC83A017F12}" type="parTrans" cxnId="{D361A175-2195-4584-9816-82CA49BE6F6E}">
      <dgm:prSet/>
      <dgm:spPr/>
      <dgm:t>
        <a:bodyPr/>
        <a:lstStyle/>
        <a:p>
          <a:endParaRPr lang="en-US"/>
        </a:p>
      </dgm:t>
    </dgm:pt>
    <dgm:pt modelId="{FC15B915-F99B-45DB-9F77-6DA56A47E49E}" type="sibTrans" cxnId="{D361A175-2195-4584-9816-82CA49BE6F6E}">
      <dgm:prSet/>
      <dgm:spPr/>
      <dgm:t>
        <a:bodyPr/>
        <a:lstStyle/>
        <a:p>
          <a:endParaRPr lang="en-US"/>
        </a:p>
      </dgm:t>
    </dgm:pt>
    <dgm:pt modelId="{BDA219E8-B9B6-4C08-8A19-55337C2A1BA9}">
      <dgm:prSet/>
      <dgm:spPr/>
      <dgm:t>
        <a:bodyPr/>
        <a:lstStyle/>
        <a:p>
          <a:r>
            <a:rPr lang="en-GB" dirty="0"/>
            <a:t>Apply for a place during Year 3 (as part of Y4 project selection)</a:t>
          </a:r>
          <a:endParaRPr lang="en-US" dirty="0"/>
        </a:p>
      </dgm:t>
    </dgm:pt>
    <dgm:pt modelId="{F38743D0-026E-4A23-A77D-DF1502317F2E}" type="parTrans" cxnId="{37979849-84D1-45A5-B659-5E9FE639528E}">
      <dgm:prSet/>
      <dgm:spPr/>
      <dgm:t>
        <a:bodyPr/>
        <a:lstStyle/>
        <a:p>
          <a:endParaRPr lang="en-US"/>
        </a:p>
      </dgm:t>
    </dgm:pt>
    <dgm:pt modelId="{106D303D-AD2F-41BB-BAFD-5760ABE0AB69}" type="sibTrans" cxnId="{37979849-84D1-45A5-B659-5E9FE639528E}">
      <dgm:prSet/>
      <dgm:spPr/>
      <dgm:t>
        <a:bodyPr/>
        <a:lstStyle/>
        <a:p>
          <a:endParaRPr lang="en-US"/>
        </a:p>
      </dgm:t>
    </dgm:pt>
    <dgm:pt modelId="{61CD3860-CBC6-462B-A9FD-6A6D423FC390}" type="pres">
      <dgm:prSet presAssocID="{F4D7E29F-4B9F-46ED-871E-9895FE445444}" presName="root" presStyleCnt="0">
        <dgm:presLayoutVars>
          <dgm:dir/>
          <dgm:resizeHandles val="exact"/>
        </dgm:presLayoutVars>
      </dgm:prSet>
      <dgm:spPr/>
    </dgm:pt>
    <dgm:pt modelId="{E55DB856-EE63-42F2-A9AD-7DD13F2C79A0}" type="pres">
      <dgm:prSet presAssocID="{D14A7568-B055-48A1-BA84-0ED9EB9625BA}" presName="compNode" presStyleCnt="0"/>
      <dgm:spPr/>
    </dgm:pt>
    <dgm:pt modelId="{A429E8AA-398A-42A2-A754-36B776B10028}" type="pres">
      <dgm:prSet presAssocID="{D14A7568-B055-48A1-BA84-0ED9EB9625BA}" presName="bgRect" presStyleLbl="bgShp" presStyleIdx="0" presStyleCnt="3"/>
      <dgm:spPr/>
    </dgm:pt>
    <dgm:pt modelId="{1484B93E-9758-4E04-8A47-6EB5D6380072}" type="pres">
      <dgm:prSet presAssocID="{D14A7568-B055-48A1-BA84-0ED9EB9625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3933273-2CDD-4B1F-B4A4-F1FBA290A252}" type="pres">
      <dgm:prSet presAssocID="{D14A7568-B055-48A1-BA84-0ED9EB9625BA}" presName="spaceRect" presStyleCnt="0"/>
      <dgm:spPr/>
    </dgm:pt>
    <dgm:pt modelId="{51D09C9C-55FC-40DA-8B31-DE5DCCC760AD}" type="pres">
      <dgm:prSet presAssocID="{D14A7568-B055-48A1-BA84-0ED9EB9625BA}" presName="parTx" presStyleLbl="revTx" presStyleIdx="0" presStyleCnt="3">
        <dgm:presLayoutVars>
          <dgm:chMax val="0"/>
          <dgm:chPref val="0"/>
        </dgm:presLayoutVars>
      </dgm:prSet>
      <dgm:spPr/>
    </dgm:pt>
    <dgm:pt modelId="{AC355766-409C-4108-9616-4F33546EFEEC}" type="pres">
      <dgm:prSet presAssocID="{54582B82-AEB3-4293-9C1F-0AC996C87511}" presName="sibTrans" presStyleCnt="0"/>
      <dgm:spPr/>
    </dgm:pt>
    <dgm:pt modelId="{6384A6AD-FB4B-4570-9726-1A4810E843E2}" type="pres">
      <dgm:prSet presAssocID="{4971AF30-2FC7-4116-BD53-CFFE29BB1284}" presName="compNode" presStyleCnt="0"/>
      <dgm:spPr/>
    </dgm:pt>
    <dgm:pt modelId="{E6ACC720-032A-4CDF-B48C-D9B1B2D8408C}" type="pres">
      <dgm:prSet presAssocID="{4971AF30-2FC7-4116-BD53-CFFE29BB1284}" presName="bgRect" presStyleLbl="bgShp" presStyleIdx="1" presStyleCnt="3"/>
      <dgm:spPr/>
    </dgm:pt>
    <dgm:pt modelId="{929B137C-5F8B-404F-B1CA-F0CEC8BC1F9F}" type="pres">
      <dgm:prSet presAssocID="{4971AF30-2FC7-4116-BD53-CFFE29BB12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07FEB55D-0B42-440B-962E-469995090A08}" type="pres">
      <dgm:prSet presAssocID="{4971AF30-2FC7-4116-BD53-CFFE29BB1284}" presName="spaceRect" presStyleCnt="0"/>
      <dgm:spPr/>
    </dgm:pt>
    <dgm:pt modelId="{8D16F180-74E5-4D4A-9D30-231429A87278}" type="pres">
      <dgm:prSet presAssocID="{4971AF30-2FC7-4116-BD53-CFFE29BB1284}" presName="parTx" presStyleLbl="revTx" presStyleIdx="1" presStyleCnt="3">
        <dgm:presLayoutVars>
          <dgm:chMax val="0"/>
          <dgm:chPref val="0"/>
        </dgm:presLayoutVars>
      </dgm:prSet>
      <dgm:spPr/>
    </dgm:pt>
    <dgm:pt modelId="{8743B89F-FB08-42D8-A901-312ACD39F6D4}" type="pres">
      <dgm:prSet presAssocID="{FC15B915-F99B-45DB-9F77-6DA56A47E49E}" presName="sibTrans" presStyleCnt="0"/>
      <dgm:spPr/>
    </dgm:pt>
    <dgm:pt modelId="{9A809782-319C-4829-A12E-FE86EF79CB05}" type="pres">
      <dgm:prSet presAssocID="{BDA219E8-B9B6-4C08-8A19-55337C2A1BA9}" presName="compNode" presStyleCnt="0"/>
      <dgm:spPr/>
    </dgm:pt>
    <dgm:pt modelId="{34939BB2-4483-47A5-91C5-E8887416DB7B}" type="pres">
      <dgm:prSet presAssocID="{BDA219E8-B9B6-4C08-8A19-55337C2A1BA9}" presName="bgRect" presStyleLbl="bgShp" presStyleIdx="2" presStyleCnt="3"/>
      <dgm:spPr/>
    </dgm:pt>
    <dgm:pt modelId="{5CD82AFE-D281-4E11-B08D-9A1AAD0D3900}" type="pres">
      <dgm:prSet presAssocID="{BDA219E8-B9B6-4C08-8A19-55337C2A1B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7109BA45-E1E1-4AAD-A2E3-733D2BE1B733}" type="pres">
      <dgm:prSet presAssocID="{BDA219E8-B9B6-4C08-8A19-55337C2A1BA9}" presName="spaceRect" presStyleCnt="0"/>
      <dgm:spPr/>
    </dgm:pt>
    <dgm:pt modelId="{46B3D054-44B2-413D-B344-B49BF1C7D1AD}" type="pres">
      <dgm:prSet presAssocID="{BDA219E8-B9B6-4C08-8A19-55337C2A1B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95DB540-3032-4B7C-B894-9B7B9BF2319B}" type="presOf" srcId="{D14A7568-B055-48A1-BA84-0ED9EB9625BA}" destId="{51D09C9C-55FC-40DA-8B31-DE5DCCC760AD}" srcOrd="0" destOrd="0" presId="urn:microsoft.com/office/officeart/2018/2/layout/IconVerticalSolidList"/>
    <dgm:cxn modelId="{E9BE435D-D792-4EBF-8D17-89D95F510495}" type="presOf" srcId="{BDA219E8-B9B6-4C08-8A19-55337C2A1BA9}" destId="{46B3D054-44B2-413D-B344-B49BF1C7D1AD}" srcOrd="0" destOrd="0" presId="urn:microsoft.com/office/officeart/2018/2/layout/IconVerticalSolidList"/>
    <dgm:cxn modelId="{99926043-2CD3-455E-AAF0-9D5BCD86B892}" type="presOf" srcId="{4971AF30-2FC7-4116-BD53-CFFE29BB1284}" destId="{8D16F180-74E5-4D4A-9D30-231429A87278}" srcOrd="0" destOrd="0" presId="urn:microsoft.com/office/officeart/2018/2/layout/IconVerticalSolidList"/>
    <dgm:cxn modelId="{37979849-84D1-45A5-B659-5E9FE639528E}" srcId="{F4D7E29F-4B9F-46ED-871E-9895FE445444}" destId="{BDA219E8-B9B6-4C08-8A19-55337C2A1BA9}" srcOrd="2" destOrd="0" parTransId="{F38743D0-026E-4A23-A77D-DF1502317F2E}" sibTransId="{106D303D-AD2F-41BB-BAFD-5760ABE0AB69}"/>
    <dgm:cxn modelId="{D361A175-2195-4584-9816-82CA49BE6F6E}" srcId="{F4D7E29F-4B9F-46ED-871E-9895FE445444}" destId="{4971AF30-2FC7-4116-BD53-CFFE29BB1284}" srcOrd="1" destOrd="0" parTransId="{35EB5DC2-1107-4234-9598-1DC83A017F12}" sibTransId="{FC15B915-F99B-45DB-9F77-6DA56A47E49E}"/>
    <dgm:cxn modelId="{0A818F7D-CC3F-4DAE-8C2A-7776BC7FC938}" srcId="{F4D7E29F-4B9F-46ED-871E-9895FE445444}" destId="{D14A7568-B055-48A1-BA84-0ED9EB9625BA}" srcOrd="0" destOrd="0" parTransId="{370D23DB-C006-4BAB-8884-A0427080AAD5}" sibTransId="{54582B82-AEB3-4293-9C1F-0AC996C87511}"/>
    <dgm:cxn modelId="{B743AEEF-DC12-4CFA-8005-023E267E7595}" type="presOf" srcId="{F4D7E29F-4B9F-46ED-871E-9895FE445444}" destId="{61CD3860-CBC6-462B-A9FD-6A6D423FC390}" srcOrd="0" destOrd="0" presId="urn:microsoft.com/office/officeart/2018/2/layout/IconVerticalSolidList"/>
    <dgm:cxn modelId="{1A2AA522-1A0D-4EA2-816D-6F1E89D9EF9F}" type="presParOf" srcId="{61CD3860-CBC6-462B-A9FD-6A6D423FC390}" destId="{E55DB856-EE63-42F2-A9AD-7DD13F2C79A0}" srcOrd="0" destOrd="0" presId="urn:microsoft.com/office/officeart/2018/2/layout/IconVerticalSolidList"/>
    <dgm:cxn modelId="{DAAC3EDA-C55C-4AD0-AB08-E920E099AB78}" type="presParOf" srcId="{E55DB856-EE63-42F2-A9AD-7DD13F2C79A0}" destId="{A429E8AA-398A-42A2-A754-36B776B10028}" srcOrd="0" destOrd="0" presId="urn:microsoft.com/office/officeart/2018/2/layout/IconVerticalSolidList"/>
    <dgm:cxn modelId="{55C7D566-6963-46E6-8E0B-7EECA562EADC}" type="presParOf" srcId="{E55DB856-EE63-42F2-A9AD-7DD13F2C79A0}" destId="{1484B93E-9758-4E04-8A47-6EB5D6380072}" srcOrd="1" destOrd="0" presId="urn:microsoft.com/office/officeart/2018/2/layout/IconVerticalSolidList"/>
    <dgm:cxn modelId="{18F90BFB-068D-4473-9309-167AC108E30D}" type="presParOf" srcId="{E55DB856-EE63-42F2-A9AD-7DD13F2C79A0}" destId="{33933273-2CDD-4B1F-B4A4-F1FBA290A252}" srcOrd="2" destOrd="0" presId="urn:microsoft.com/office/officeart/2018/2/layout/IconVerticalSolidList"/>
    <dgm:cxn modelId="{FC55A731-C261-4373-A36B-CBC152F18331}" type="presParOf" srcId="{E55DB856-EE63-42F2-A9AD-7DD13F2C79A0}" destId="{51D09C9C-55FC-40DA-8B31-DE5DCCC760AD}" srcOrd="3" destOrd="0" presId="urn:microsoft.com/office/officeart/2018/2/layout/IconVerticalSolidList"/>
    <dgm:cxn modelId="{7AF33CC0-8C4A-4BD1-9DEE-0D6FC1A875B0}" type="presParOf" srcId="{61CD3860-CBC6-462B-A9FD-6A6D423FC390}" destId="{AC355766-409C-4108-9616-4F33546EFEEC}" srcOrd="1" destOrd="0" presId="urn:microsoft.com/office/officeart/2018/2/layout/IconVerticalSolidList"/>
    <dgm:cxn modelId="{588F181F-A9B6-4A5B-A272-F36C01C66519}" type="presParOf" srcId="{61CD3860-CBC6-462B-A9FD-6A6D423FC390}" destId="{6384A6AD-FB4B-4570-9726-1A4810E843E2}" srcOrd="2" destOrd="0" presId="urn:microsoft.com/office/officeart/2018/2/layout/IconVerticalSolidList"/>
    <dgm:cxn modelId="{2CCE940F-D349-487B-B056-40C88B02DB01}" type="presParOf" srcId="{6384A6AD-FB4B-4570-9726-1A4810E843E2}" destId="{E6ACC720-032A-4CDF-B48C-D9B1B2D8408C}" srcOrd="0" destOrd="0" presId="urn:microsoft.com/office/officeart/2018/2/layout/IconVerticalSolidList"/>
    <dgm:cxn modelId="{3D40133F-6021-474C-99FA-E75226A2CD5A}" type="presParOf" srcId="{6384A6AD-FB4B-4570-9726-1A4810E843E2}" destId="{929B137C-5F8B-404F-B1CA-F0CEC8BC1F9F}" srcOrd="1" destOrd="0" presId="urn:microsoft.com/office/officeart/2018/2/layout/IconVerticalSolidList"/>
    <dgm:cxn modelId="{A67CC6FA-DF98-4CE0-9099-B6ED81A79CC4}" type="presParOf" srcId="{6384A6AD-FB4B-4570-9726-1A4810E843E2}" destId="{07FEB55D-0B42-440B-962E-469995090A08}" srcOrd="2" destOrd="0" presId="urn:microsoft.com/office/officeart/2018/2/layout/IconVerticalSolidList"/>
    <dgm:cxn modelId="{BD072FDE-D2DB-4DA4-B448-A7EC508456F0}" type="presParOf" srcId="{6384A6AD-FB4B-4570-9726-1A4810E843E2}" destId="{8D16F180-74E5-4D4A-9D30-231429A87278}" srcOrd="3" destOrd="0" presId="urn:microsoft.com/office/officeart/2018/2/layout/IconVerticalSolidList"/>
    <dgm:cxn modelId="{D54D664D-6E7C-4731-9F47-FCAC7A8A96D1}" type="presParOf" srcId="{61CD3860-CBC6-462B-A9FD-6A6D423FC390}" destId="{8743B89F-FB08-42D8-A901-312ACD39F6D4}" srcOrd="3" destOrd="0" presId="urn:microsoft.com/office/officeart/2018/2/layout/IconVerticalSolidList"/>
    <dgm:cxn modelId="{44B9A5F6-010E-4727-81ED-4645737D3D4A}" type="presParOf" srcId="{61CD3860-CBC6-462B-A9FD-6A6D423FC390}" destId="{9A809782-319C-4829-A12E-FE86EF79CB05}" srcOrd="4" destOrd="0" presId="urn:microsoft.com/office/officeart/2018/2/layout/IconVerticalSolidList"/>
    <dgm:cxn modelId="{9DE82A98-AD01-4918-A2C4-0E033DF57335}" type="presParOf" srcId="{9A809782-319C-4829-A12E-FE86EF79CB05}" destId="{34939BB2-4483-47A5-91C5-E8887416DB7B}" srcOrd="0" destOrd="0" presId="urn:microsoft.com/office/officeart/2018/2/layout/IconVerticalSolidList"/>
    <dgm:cxn modelId="{515186AF-CF50-4CDC-AA06-0E9E13C05CC3}" type="presParOf" srcId="{9A809782-319C-4829-A12E-FE86EF79CB05}" destId="{5CD82AFE-D281-4E11-B08D-9A1AAD0D3900}" srcOrd="1" destOrd="0" presId="urn:microsoft.com/office/officeart/2018/2/layout/IconVerticalSolidList"/>
    <dgm:cxn modelId="{564ACAC7-B3E2-4DE0-A400-1FEF4DE866F1}" type="presParOf" srcId="{9A809782-319C-4829-A12E-FE86EF79CB05}" destId="{7109BA45-E1E1-4AAD-A2E3-733D2BE1B733}" srcOrd="2" destOrd="0" presId="urn:microsoft.com/office/officeart/2018/2/layout/IconVerticalSolidList"/>
    <dgm:cxn modelId="{A1CA110E-5EF6-4F1C-8E30-5E8AA7995C37}" type="presParOf" srcId="{9A809782-319C-4829-A12E-FE86EF79CB05}" destId="{46B3D054-44B2-413D-B344-B49BF1C7D1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9E8AA-398A-42A2-A754-36B776B10028}">
      <dsp:nvSpPr>
        <dsp:cNvPr id="0" name=""/>
        <dsp:cNvSpPr/>
      </dsp:nvSpPr>
      <dsp:spPr>
        <a:xfrm>
          <a:off x="0" y="414"/>
          <a:ext cx="8229600" cy="9696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4B93E-9758-4E04-8A47-6EB5D6380072}">
      <dsp:nvSpPr>
        <dsp:cNvPr id="0" name=""/>
        <dsp:cNvSpPr/>
      </dsp:nvSpPr>
      <dsp:spPr>
        <a:xfrm>
          <a:off x="293307" y="218577"/>
          <a:ext cx="533286" cy="533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09C9C-55FC-40DA-8B31-DE5DCCC760AD}">
      <dsp:nvSpPr>
        <dsp:cNvPr id="0" name=""/>
        <dsp:cNvSpPr/>
      </dsp:nvSpPr>
      <dsp:spPr>
        <a:xfrm>
          <a:off x="1119902" y="414"/>
          <a:ext cx="7109697" cy="969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17" tIns="102617" rIns="102617" bIns="1026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Year 4 course, 20 credits</a:t>
          </a:r>
          <a:endParaRPr lang="en-US" sz="2500" kern="1200"/>
        </a:p>
      </dsp:txBody>
      <dsp:txXfrm>
        <a:off x="1119902" y="414"/>
        <a:ext cx="7109697" cy="969612"/>
      </dsp:txXfrm>
    </dsp:sp>
    <dsp:sp modelId="{E6ACC720-032A-4CDF-B48C-D9B1B2D8408C}">
      <dsp:nvSpPr>
        <dsp:cNvPr id="0" name=""/>
        <dsp:cNvSpPr/>
      </dsp:nvSpPr>
      <dsp:spPr>
        <a:xfrm>
          <a:off x="0" y="1212429"/>
          <a:ext cx="8229600" cy="9696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B137C-5F8B-404F-B1CA-F0CEC8BC1F9F}">
      <dsp:nvSpPr>
        <dsp:cNvPr id="0" name=""/>
        <dsp:cNvSpPr/>
      </dsp:nvSpPr>
      <dsp:spPr>
        <a:xfrm>
          <a:off x="293307" y="1430592"/>
          <a:ext cx="533286" cy="533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6F180-74E5-4D4A-9D30-231429A87278}">
      <dsp:nvSpPr>
        <dsp:cNvPr id="0" name=""/>
        <dsp:cNvSpPr/>
      </dsp:nvSpPr>
      <dsp:spPr>
        <a:xfrm>
          <a:off x="1119902" y="1212429"/>
          <a:ext cx="7109697" cy="969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17" tIns="102617" rIns="102617" bIns="1026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About 4 hours of teaching in local primary schools (in groups)</a:t>
          </a:r>
          <a:endParaRPr lang="en-US" sz="2500" kern="1200" dirty="0"/>
        </a:p>
      </dsp:txBody>
      <dsp:txXfrm>
        <a:off x="1119902" y="1212429"/>
        <a:ext cx="7109697" cy="969612"/>
      </dsp:txXfrm>
    </dsp:sp>
    <dsp:sp modelId="{34939BB2-4483-47A5-91C5-E8887416DB7B}">
      <dsp:nvSpPr>
        <dsp:cNvPr id="0" name=""/>
        <dsp:cNvSpPr/>
      </dsp:nvSpPr>
      <dsp:spPr>
        <a:xfrm>
          <a:off x="0" y="2424445"/>
          <a:ext cx="8229600" cy="9696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82AFE-D281-4E11-B08D-9A1AAD0D3900}">
      <dsp:nvSpPr>
        <dsp:cNvPr id="0" name=""/>
        <dsp:cNvSpPr/>
      </dsp:nvSpPr>
      <dsp:spPr>
        <a:xfrm>
          <a:off x="293307" y="2642608"/>
          <a:ext cx="533286" cy="533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3D054-44B2-413D-B344-B49BF1C7D1AD}">
      <dsp:nvSpPr>
        <dsp:cNvPr id="0" name=""/>
        <dsp:cNvSpPr/>
      </dsp:nvSpPr>
      <dsp:spPr>
        <a:xfrm>
          <a:off x="1119902" y="2424445"/>
          <a:ext cx="7109697" cy="969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17" tIns="102617" rIns="102617" bIns="1026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Apply for a place during Year 3 (as part of Y4 project selection)</a:t>
          </a:r>
          <a:endParaRPr lang="en-US" sz="2500" kern="1200" dirty="0"/>
        </a:p>
      </dsp:txBody>
      <dsp:txXfrm>
        <a:off x="1119902" y="2424445"/>
        <a:ext cx="7109697" cy="96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A1EC85-24EB-44EC-88AB-E68F13EAB60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C0013E9-CB53-4F7F-835F-C32B77743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13E9-CB53-4F7F-835F-C32B777439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6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79512" y="4353948"/>
            <a:ext cx="2736304" cy="78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089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06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674999"/>
            <a:ext cx="6749925" cy="1026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1809000"/>
            <a:ext cx="7829298" cy="2700000"/>
          </a:xfrm>
        </p:spPr>
        <p:txBody>
          <a:bodyPr/>
          <a:lstStyle>
            <a:lvl1pPr marL="169069" marR="0" indent="-169069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66688" indent="-16668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2/6/2023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1"/>
            <a:ext cx="9144000" cy="10687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19" cy="1005842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000" y="270000"/>
            <a:ext cx="4320000" cy="540000"/>
          </a:xfrm>
        </p:spPr>
        <p:txBody>
          <a:bodyPr/>
          <a:lstStyle>
            <a:lvl1pPr marL="8334" indent="0">
              <a:buNone/>
              <a:defRPr sz="105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80000"/>
            <a:ext cx="9144000" cy="4065815"/>
          </a:xfrm>
          <a:ln>
            <a:noFill/>
          </a:ln>
        </p:spPr>
        <p:txBody>
          <a:bodyPr anchor="b" anchorCtr="0"/>
          <a:lstStyle>
            <a:lvl1pPr marL="8334" indent="0" algn="ctr">
              <a:buNone/>
              <a:defRPr sz="18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61829"/>
            <a:ext cx="5670000" cy="1755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196203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0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7005B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95686"/>
            <a:ext cx="7772400" cy="2331046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5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6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6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2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13EBF0-1DF5-4036-A4E9-331DDAFBD37C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BC48BD-CCE4-4B4F-8C78-A7EDA1A787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39" y="4603214"/>
            <a:ext cx="2167316" cy="4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332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895" indent="-285730" algn="l" defTabSz="91433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aths.ed.ac.uk/school-of-mathematics/outreach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student-recruitment/widening-participation/projects/current-students-university-of-edinburgh/opportunities-for-current-studen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3922"/>
            <a:ext cx="9144000" cy="3559578"/>
          </a:xfrm>
          <a:prstGeom prst="rect">
            <a:avLst/>
          </a:prstGeom>
          <a:solidFill>
            <a:srgbClr val="87005B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995690"/>
            <a:ext cx="5614388" cy="1624577"/>
          </a:xfrm>
          <a:noFill/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chemeClr val="accent4"/>
                </a:solidFill>
              </a:rPr>
              <a:t>Opportunities to observe or experience some teaching</a:t>
            </a:r>
            <a:endParaRPr lang="en-GB" sz="1400" b="0" i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13764"/>
            <a:ext cx="3672408" cy="8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898192"/>
            <a:ext cx="5398368" cy="9610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latin typeface="Arial" pitchFamily="34" charset="0"/>
                <a:cs typeface="Arial" pitchFamily="34" charset="0"/>
              </a:rPr>
              <a:t>George Kinnear</a:t>
            </a:r>
          </a:p>
          <a:p>
            <a:pPr algn="l"/>
            <a:r>
              <a:rPr lang="en-GB" sz="1600" dirty="0">
                <a:latin typeface="Arial" pitchFamily="34" charset="0"/>
                <a:cs typeface="Arial" pitchFamily="34" charset="0"/>
              </a:rPr>
              <a:t>G.Kinnear@ed.ac.uk</a:t>
            </a:r>
          </a:p>
        </p:txBody>
      </p:sp>
    </p:spTree>
    <p:extLst>
      <p:ext uri="{BB962C8B-B14F-4D97-AF65-F5344CB8AC3E}">
        <p14:creationId xmlns:p14="http://schemas.microsoft.com/office/powerpoint/2010/main" val="271177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2D19-71C5-D8BE-CAD7-8A3F922C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GB" dirty="0"/>
              <a:t>Mathematical Education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E16C6D2-1FCD-03DD-56A6-D07FC2B75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71315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1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1A39-3CB8-624E-AA13-B70D43DE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Mathematics Outreach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42E52-76A4-36E0-D53E-6A9121EB25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Help to deliver various maths outreach activities:</a:t>
            </a:r>
          </a:p>
          <a:p>
            <a:pPr lvl="1"/>
            <a:r>
              <a:rPr lang="en-GB" dirty="0"/>
              <a:t>Masterclasses</a:t>
            </a:r>
          </a:p>
          <a:p>
            <a:pPr lvl="1"/>
            <a:r>
              <a:rPr lang="en-GB" dirty="0"/>
              <a:t>Science Festival exhibition</a:t>
            </a:r>
          </a:p>
          <a:p>
            <a:pPr lvl="1"/>
            <a:r>
              <a:rPr lang="en-GB" dirty="0"/>
              <a:t>Maths Circles</a:t>
            </a:r>
          </a:p>
          <a:p>
            <a:pPr lvl="1"/>
            <a:r>
              <a:rPr lang="en-GB" dirty="0"/>
              <a:t>School visits</a:t>
            </a:r>
          </a:p>
          <a:p>
            <a:pPr lvl="1"/>
            <a:r>
              <a:rPr lang="en-GB" dirty="0"/>
              <a:t>…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B1A06-E777-E9A0-0BC7-3E9CC5FCCFA5}"/>
              </a:ext>
            </a:extLst>
          </p:cNvPr>
          <p:cNvSpPr txBox="1"/>
          <p:nvPr/>
        </p:nvSpPr>
        <p:spPr>
          <a:xfrm>
            <a:off x="2555776" y="4731545"/>
            <a:ext cx="6440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2"/>
              </a:rPr>
              <a:t>https://www.maths.ed.ac.uk/school-of-mathematics/outreach</a:t>
            </a:r>
            <a:r>
              <a:rPr lang="en-GB" sz="1400" dirty="0"/>
              <a:t>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E58B181-6333-4BF1-A4A8-D739089073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7214" y="1200150"/>
            <a:ext cx="3700571" cy="3394075"/>
          </a:xfrm>
        </p:spPr>
      </p:pic>
    </p:spTree>
    <p:extLst>
      <p:ext uri="{BB962C8B-B14F-4D97-AF65-F5344CB8AC3E}">
        <p14:creationId xmlns:p14="http://schemas.microsoft.com/office/powerpoint/2010/main" val="106077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5A02-A0F6-3BB7-D8A5-F749D295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Widening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BD40-29AF-C7E2-E1A2-17DE912486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Various schemes working with local schools (primary and secondary)</a:t>
            </a:r>
          </a:p>
          <a:p>
            <a:r>
              <a:rPr lang="en-GB" dirty="0"/>
              <a:t>Mix of paid and volunteering opportunities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F449A5-05BF-29DD-CCF4-D90D8E638C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7480" y="1200150"/>
            <a:ext cx="3520040" cy="33940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A9DA7-8AE7-F103-A1B7-4A6A6024EE87}"/>
              </a:ext>
            </a:extLst>
          </p:cNvPr>
          <p:cNvSpPr txBox="1"/>
          <p:nvPr/>
        </p:nvSpPr>
        <p:spPr>
          <a:xfrm>
            <a:off x="2555776" y="4668290"/>
            <a:ext cx="6131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3"/>
              </a:rPr>
              <a:t>https://www.ed.ac.uk/student-recruitment/widening-participation/projects/current-students-university-of-edinburgh/opportunities-for-current-students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18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130A-828B-14BA-6E80-BB3FEA29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Arrange for yourself!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1545-5E78-2ED9-312D-B9655D9CF3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/>
              <a:t>Visit your old school?</a:t>
            </a:r>
          </a:p>
          <a:p>
            <a:r>
              <a:rPr lang="en-GB" dirty="0"/>
              <a:t>Or find a local school:</a:t>
            </a:r>
          </a:p>
          <a:p>
            <a:pPr lvl="1"/>
            <a:r>
              <a:rPr lang="en-GB" dirty="0"/>
              <a:t>make connections through WP Team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speak to us!</a:t>
            </a:r>
          </a:p>
          <a:p>
            <a:pPr>
              <a:spcAft>
                <a:spcPts val="1200"/>
              </a:spcAft>
            </a:pPr>
            <a:r>
              <a:rPr lang="en-GB" dirty="0"/>
              <a:t>Bursaries may be available to help, e.g. EMS Pathways to Teaching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B884A8-48EF-E3B1-129D-4BB1BD0EB639}"/>
              </a:ext>
            </a:extLst>
          </p:cNvPr>
          <p:cNvGrpSpPr/>
          <p:nvPr/>
        </p:nvGrpSpPr>
        <p:grpSpPr>
          <a:xfrm>
            <a:off x="5076056" y="1264613"/>
            <a:ext cx="3021345" cy="3705795"/>
            <a:chOff x="4769231" y="915567"/>
            <a:chExt cx="3021345" cy="37057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D06C7C-03C9-EE11-BB37-035C90B55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799"/>
            <a:stretch/>
          </p:blipFill>
          <p:spPr>
            <a:xfrm>
              <a:off x="4769231" y="1491630"/>
              <a:ext cx="3021345" cy="3129732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CACEBAB-BDFD-5D5F-A35A-443A48C3D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972" y="915567"/>
              <a:ext cx="1174270" cy="55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27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oE">
      <a:dk1>
        <a:sysClr val="windowText" lastClr="000000"/>
      </a:dk1>
      <a:lt1>
        <a:sysClr val="window" lastClr="FFFFFF"/>
      </a:lt1>
      <a:dk2>
        <a:srgbClr val="002654"/>
      </a:dk2>
      <a:lt2>
        <a:srgbClr val="C6D1D6"/>
      </a:lt2>
      <a:accent1>
        <a:srgbClr val="D81C3F"/>
      </a:accent1>
      <a:accent2>
        <a:srgbClr val="D60270"/>
      </a:accent2>
      <a:accent3>
        <a:srgbClr val="C66005"/>
      </a:accent3>
      <a:accent4>
        <a:srgbClr val="87005B"/>
      </a:accent4>
      <a:accent5>
        <a:srgbClr val="009BAA"/>
      </a:accent5>
      <a:accent6>
        <a:srgbClr val="EAAF0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1c6625-b432-47ce-9809-85c92c0fea50">
      <Terms xmlns="http://schemas.microsoft.com/office/infopath/2007/PartnerControls"/>
    </lcf76f155ced4ddcb4097134ff3c332f>
    <TaxCatchAll xmlns="be4b1b58-ad14-4d3d-90cc-b2234192821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52AD18CF0C984DA7E63E209549DCF8" ma:contentTypeVersion="15" ma:contentTypeDescription="Create a new document." ma:contentTypeScope="" ma:versionID="bad55c78794288897ec35d15e0f692f4">
  <xsd:schema xmlns:xsd="http://www.w3.org/2001/XMLSchema" xmlns:xs="http://www.w3.org/2001/XMLSchema" xmlns:p="http://schemas.microsoft.com/office/2006/metadata/properties" xmlns:ns2="cf1c6625-b432-47ce-9809-85c92c0fea50" xmlns:ns3="be4b1b58-ad14-4d3d-90cc-b22341928211" targetNamespace="http://schemas.microsoft.com/office/2006/metadata/properties" ma:root="true" ma:fieldsID="c7f91d2b5b3361af338d6867d074c3f2" ns2:_="" ns3:_="">
    <xsd:import namespace="cf1c6625-b432-47ce-9809-85c92c0fea50"/>
    <xsd:import namespace="be4b1b58-ad14-4d3d-90cc-b223419282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c6625-b432-47ce-9809-85c92c0fe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b1b58-ad14-4d3d-90cc-b2234192821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c6fa4d0-edc3-453b-814e-e2e662973a25}" ma:internalName="TaxCatchAll" ma:showField="CatchAllData" ma:web="be4b1b58-ad14-4d3d-90cc-b223419282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8E102-31C0-4906-ADE5-E10B51F35BD8}">
  <ds:schemaRefs>
    <ds:schemaRef ds:uri="http://schemas.microsoft.com/office/2006/metadata/properties"/>
    <ds:schemaRef ds:uri="http://schemas.microsoft.com/office/infopath/2007/PartnerControls"/>
    <ds:schemaRef ds:uri="cf1c6625-b432-47ce-9809-85c92c0fea50"/>
    <ds:schemaRef ds:uri="be4b1b58-ad14-4d3d-90cc-b22341928211"/>
  </ds:schemaRefs>
</ds:datastoreItem>
</file>

<file path=customXml/itemProps2.xml><?xml version="1.0" encoding="utf-8"?>
<ds:datastoreItem xmlns:ds="http://schemas.openxmlformats.org/officeDocument/2006/customXml" ds:itemID="{59862EF8-1416-4944-8DA9-2571B6C0D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1c6625-b432-47ce-9809-85c92c0fea50"/>
    <ds:schemaRef ds:uri="be4b1b58-ad14-4d3d-90cc-b223419282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E32E94-2E94-44EA-B557-632D178046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14705</TotalTime>
  <Words>168</Words>
  <Application>Microsoft Office PowerPoint</Application>
  <PresentationFormat>On-screen Show (16:9)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Opportunities to observe or experience some teaching</vt:lpstr>
      <vt:lpstr>Mathematical Education</vt:lpstr>
      <vt:lpstr>Mathematics Outreach Team</vt:lpstr>
      <vt:lpstr>Widening Participation</vt:lpstr>
      <vt:lpstr>Arrange for yourself!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with the School of Mathematics</dc:title>
  <dc:creator>KINNEAR George</dc:creator>
  <cp:lastModifiedBy>George Kinnear</cp:lastModifiedBy>
  <cp:revision>464</cp:revision>
  <cp:lastPrinted>2018-11-10T12:45:46Z</cp:lastPrinted>
  <dcterms:created xsi:type="dcterms:W3CDTF">2014-03-06T12:31:18Z</dcterms:created>
  <dcterms:modified xsi:type="dcterms:W3CDTF">2023-02-06T16:55:29Z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0x0101003352AD18CF0C984DA7E63E209549DCF8</vt:lpwstr>
  </property>
</Properties>
</file>