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8"/>
  </p:notesMasterIdLst>
  <p:sldIdLst>
    <p:sldId id="390" r:id="rId5"/>
    <p:sldId id="440" r:id="rId6"/>
    <p:sldId id="404" r:id="rId7"/>
    <p:sldId id="434" r:id="rId8"/>
    <p:sldId id="439" r:id="rId9"/>
    <p:sldId id="458" r:id="rId10"/>
    <p:sldId id="448" r:id="rId11"/>
    <p:sldId id="436" r:id="rId12"/>
    <p:sldId id="443" r:id="rId13"/>
    <p:sldId id="455" r:id="rId14"/>
    <p:sldId id="457" r:id="rId15"/>
    <p:sldId id="444" r:id="rId16"/>
    <p:sldId id="445" r:id="rId17"/>
    <p:sldId id="446" r:id="rId18"/>
    <p:sldId id="447" r:id="rId19"/>
    <p:sldId id="449" r:id="rId20"/>
    <p:sldId id="450" r:id="rId21"/>
    <p:sldId id="453" r:id="rId22"/>
    <p:sldId id="437" r:id="rId23"/>
    <p:sldId id="451" r:id="rId24"/>
    <p:sldId id="456" r:id="rId25"/>
    <p:sldId id="429" r:id="rId26"/>
    <p:sldId id="4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p:scale>
          <a:sx n="95" d="100"/>
          <a:sy n="95" d="100"/>
        </p:scale>
        <p:origin x="-98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AA1B5-F849-4E79-9B82-1C8FCE16A405}" type="datetimeFigureOut">
              <a:rPr lang="en-GB" smtClean="0"/>
              <a:t>23/05/2021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D3F01-FED6-4C96-BC73-B1558BC27EC8}" type="slidenum">
              <a:rPr lang="en-GB" smtClean="0"/>
              <a:t>‹#›</a:t>
            </a:fld>
            <a:endParaRPr lang="en-GB" dirty="0"/>
          </a:p>
        </p:txBody>
      </p:sp>
    </p:spTree>
    <p:extLst>
      <p:ext uri="{BB962C8B-B14F-4D97-AF65-F5344CB8AC3E}">
        <p14:creationId xmlns:p14="http://schemas.microsoft.com/office/powerpoint/2010/main" val="392299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045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79012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108166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8553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85250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89576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183838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12095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164768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4121839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5770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106433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735290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84128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25179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95958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27915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09442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3040529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68021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97012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Jenny to introduce the day and run through the agenda</a:t>
            </a:r>
          </a:p>
        </p:txBody>
      </p:sp>
    </p:spTree>
    <p:extLst>
      <p:ext uri="{BB962C8B-B14F-4D97-AF65-F5344CB8AC3E}">
        <p14:creationId xmlns:p14="http://schemas.microsoft.com/office/powerpoint/2010/main" val="207358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Google Shape;11;p2"/>
          <p:cNvSpPr/>
          <p:nvPr/>
        </p:nvSpPr>
        <p:spPr>
          <a:xfrm>
            <a:off x="2988300" y="1747833"/>
            <a:ext cx="8678800" cy="33624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36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4"/>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noAutofit/>
          </a:bodyPr>
          <a:lstStyle>
            <a:lvl1pPr marL="609585" lvl="0" indent="-609585" rtl="0">
              <a:lnSpc>
                <a:spcPct val="100000"/>
              </a:lnSpc>
              <a:spcBef>
                <a:spcPts val="800"/>
              </a:spcBef>
              <a:spcAft>
                <a:spcPts val="0"/>
              </a:spcAft>
              <a:buSzPts val="3600"/>
              <a:buChar char="▪"/>
              <a:defRPr sz="4800" b="1"/>
            </a:lvl1pPr>
            <a:lvl2pPr marL="1219170" lvl="1" indent="-609585" rtl="0">
              <a:lnSpc>
                <a:spcPct val="100000"/>
              </a:lnSpc>
              <a:spcBef>
                <a:spcPts val="0"/>
              </a:spcBef>
              <a:spcAft>
                <a:spcPts val="0"/>
              </a:spcAft>
              <a:buSzPts val="3600"/>
              <a:buChar char="▫"/>
              <a:defRPr sz="4800" b="1"/>
            </a:lvl2pPr>
            <a:lvl3pPr marL="1828754" lvl="2" indent="-609585" rtl="0">
              <a:lnSpc>
                <a:spcPct val="100000"/>
              </a:lnSpc>
              <a:spcBef>
                <a:spcPts val="0"/>
              </a:spcBef>
              <a:spcAft>
                <a:spcPts val="0"/>
              </a:spcAft>
              <a:buSzPts val="3600"/>
              <a:buChar char="▫"/>
              <a:defRPr sz="4800" b="1"/>
            </a:lvl3pPr>
            <a:lvl4pPr marL="2438339" lvl="3" indent="-609585" rtl="0">
              <a:lnSpc>
                <a:spcPct val="100000"/>
              </a:lnSpc>
              <a:spcBef>
                <a:spcPts val="0"/>
              </a:spcBef>
              <a:spcAft>
                <a:spcPts val="0"/>
              </a:spcAft>
              <a:buSzPts val="3600"/>
              <a:buChar char="▫"/>
              <a:defRPr sz="4800" b="1"/>
            </a:lvl4pPr>
            <a:lvl5pPr marL="3047924" lvl="4" indent="-609585" rtl="0">
              <a:lnSpc>
                <a:spcPct val="100000"/>
              </a:lnSpc>
              <a:spcBef>
                <a:spcPts val="0"/>
              </a:spcBef>
              <a:spcAft>
                <a:spcPts val="0"/>
              </a:spcAft>
              <a:buSzPts val="3600"/>
              <a:buChar char="○"/>
              <a:defRPr sz="4800" b="1"/>
            </a:lvl5pPr>
            <a:lvl6pPr marL="3657509" lvl="5" indent="-609585" rtl="0">
              <a:lnSpc>
                <a:spcPct val="100000"/>
              </a:lnSpc>
              <a:spcBef>
                <a:spcPts val="0"/>
              </a:spcBef>
              <a:spcAft>
                <a:spcPts val="0"/>
              </a:spcAft>
              <a:buSzPts val="3600"/>
              <a:buChar char="■"/>
              <a:defRPr sz="4800" b="1"/>
            </a:lvl6pPr>
            <a:lvl7pPr marL="4267093" lvl="6" indent="-609585" rtl="0">
              <a:lnSpc>
                <a:spcPct val="100000"/>
              </a:lnSpc>
              <a:spcBef>
                <a:spcPts val="0"/>
              </a:spcBef>
              <a:spcAft>
                <a:spcPts val="0"/>
              </a:spcAft>
              <a:buSzPts val="3600"/>
              <a:buChar char="●"/>
              <a:defRPr sz="4800" b="1"/>
            </a:lvl7pPr>
            <a:lvl8pPr marL="4876678" lvl="7" indent="-609585" rtl="0">
              <a:lnSpc>
                <a:spcPct val="100000"/>
              </a:lnSpc>
              <a:spcBef>
                <a:spcPts val="0"/>
              </a:spcBef>
              <a:spcAft>
                <a:spcPts val="0"/>
              </a:spcAft>
              <a:buSzPts val="3600"/>
              <a:buChar char="○"/>
              <a:defRPr sz="4800" b="1"/>
            </a:lvl8pPr>
            <a:lvl9pPr marL="5486263" lvl="8" indent="-609585">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dirty="0">
              <a:solidFill>
                <a:srgbClr val="FFFFFF"/>
              </a:solidFill>
            </a:endParaRPr>
          </a:p>
        </p:txBody>
      </p:sp>
      <p:sp>
        <p:nvSpPr>
          <p:cNvPr id="24" name="Google Shape;24;p4"/>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735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 name="Google Shape;43;p7"/>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 name="Google Shape;44;p7"/>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 name="Google Shape;45;p7"/>
          <p:cNvSpPr txBox="1">
            <a:spLocks noGrp="1"/>
          </p:cNvSpPr>
          <p:nvPr>
            <p:ph type="title"/>
          </p:nvPr>
        </p:nvSpPr>
        <p:spPr>
          <a:xfrm>
            <a:off x="1576267" y="524633"/>
            <a:ext cx="8986000" cy="1075600"/>
          </a:xfrm>
          <a:prstGeom prst="rect">
            <a:avLst/>
          </a:prstGeom>
          <a:solidFill>
            <a:schemeClr val="accent1"/>
          </a:solid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8" name="Google Shape;48;p7"/>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9" name="Google Shape;49;p7"/>
          <p:cNvSpPr/>
          <p:nvPr/>
        </p:nvSpPr>
        <p:spPr>
          <a:xfrm>
            <a:off x="10606266" y="524633"/>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74349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76267" y="524633"/>
            <a:ext cx="8986000" cy="107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2075108" y="1798855"/>
            <a:ext cx="9447600" cy="39180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667200" y="5808300"/>
            <a:ext cx="524800" cy="524800"/>
          </a:xfrm>
          <a:prstGeom prst="rect">
            <a:avLst/>
          </a:prstGeom>
          <a:noFill/>
          <a:ln>
            <a:noFill/>
          </a:ln>
        </p:spPr>
        <p:txBody>
          <a:bodyPr spcFirstLastPara="1" wrap="square" lIns="91425" tIns="91425" rIns="91425" bIns="91425" anchor="ctr" anchorCtr="0">
            <a:noAutofit/>
          </a:bodyPr>
          <a:lstStyle>
            <a:lvl1pPr lvl="0" algn="ctr">
              <a:buNone/>
              <a:defRPr sz="1600" b="1">
                <a:solidFill>
                  <a:schemeClr val="lt1"/>
                </a:solidFill>
                <a:latin typeface="Barlow"/>
                <a:ea typeface="Barlow"/>
                <a:cs typeface="Barlow"/>
                <a:sym typeface="Barlow"/>
              </a:defRPr>
            </a:lvl1pPr>
            <a:lvl2pPr lvl="1" algn="ctr">
              <a:buNone/>
              <a:defRPr sz="1600" b="1">
                <a:solidFill>
                  <a:schemeClr val="lt1"/>
                </a:solidFill>
                <a:latin typeface="Barlow"/>
                <a:ea typeface="Barlow"/>
                <a:cs typeface="Barlow"/>
                <a:sym typeface="Barlow"/>
              </a:defRPr>
            </a:lvl2pPr>
            <a:lvl3pPr lvl="2" algn="ctr">
              <a:buNone/>
              <a:defRPr sz="1600" b="1">
                <a:solidFill>
                  <a:schemeClr val="lt1"/>
                </a:solidFill>
                <a:latin typeface="Barlow"/>
                <a:ea typeface="Barlow"/>
                <a:cs typeface="Barlow"/>
                <a:sym typeface="Barlow"/>
              </a:defRPr>
            </a:lvl3pPr>
            <a:lvl4pPr lvl="3" algn="ctr">
              <a:buNone/>
              <a:defRPr sz="1600" b="1">
                <a:solidFill>
                  <a:schemeClr val="lt1"/>
                </a:solidFill>
                <a:latin typeface="Barlow"/>
                <a:ea typeface="Barlow"/>
                <a:cs typeface="Barlow"/>
                <a:sym typeface="Barlow"/>
              </a:defRPr>
            </a:lvl4pPr>
            <a:lvl5pPr lvl="4" algn="ctr">
              <a:buNone/>
              <a:defRPr sz="1600" b="1">
                <a:solidFill>
                  <a:schemeClr val="lt1"/>
                </a:solidFill>
                <a:latin typeface="Barlow"/>
                <a:ea typeface="Barlow"/>
                <a:cs typeface="Barlow"/>
                <a:sym typeface="Barlow"/>
              </a:defRPr>
            </a:lvl5pPr>
            <a:lvl6pPr lvl="5" algn="ctr">
              <a:buNone/>
              <a:defRPr sz="1600" b="1">
                <a:solidFill>
                  <a:schemeClr val="lt1"/>
                </a:solidFill>
                <a:latin typeface="Barlow"/>
                <a:ea typeface="Barlow"/>
                <a:cs typeface="Barlow"/>
                <a:sym typeface="Barlow"/>
              </a:defRPr>
            </a:lvl6pPr>
            <a:lvl7pPr lvl="6" algn="ctr">
              <a:buNone/>
              <a:defRPr sz="1600" b="1">
                <a:solidFill>
                  <a:schemeClr val="lt1"/>
                </a:solidFill>
                <a:latin typeface="Barlow"/>
                <a:ea typeface="Barlow"/>
                <a:cs typeface="Barlow"/>
                <a:sym typeface="Barlow"/>
              </a:defRPr>
            </a:lvl7pPr>
            <a:lvl8pPr lvl="7" algn="ctr">
              <a:buNone/>
              <a:defRPr sz="1600" b="1">
                <a:solidFill>
                  <a:schemeClr val="lt1"/>
                </a:solidFill>
                <a:latin typeface="Barlow"/>
                <a:ea typeface="Barlow"/>
                <a:cs typeface="Barlow"/>
                <a:sym typeface="Barlow"/>
              </a:defRPr>
            </a:lvl8pPr>
            <a:lvl9pPr lvl="8" algn="ctr">
              <a:buNone/>
              <a:defRPr sz="1600" b="1">
                <a:solidFill>
                  <a:schemeClr val="lt1"/>
                </a:solidFill>
                <a:latin typeface="Barlow"/>
                <a:ea typeface="Barlow"/>
                <a:cs typeface="Barlow"/>
                <a:sym typeface="Barlow"/>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4073726"/>
      </p:ext>
    </p:extLst>
  </p:cSld>
  <p:clrMap bg1="lt1" tx1="dk1" bg2="dk2" tx2="lt2" accent1="accent1" accent2="accent2" accent3="accent3" accent4="accent4" accent5="accent5" accent6="accent6" hlink="hlink" folHlink="folHlink"/>
  <p:sldLayoutIdLst>
    <p:sldLayoutId id="2147483676" r:id="rId1"/>
    <p:sldLayoutId id="2147483678" r:id="rId2"/>
    <p:sldLayoutId id="214748368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eaching.maths.ed.ac.uk/main/postgraduate-taught/msc-programmes/operational-research/assessment/projects/dissertation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uefap.net/writing/writing-paragraphs/writing-paragraphs-flow" TargetMode="External"/><Relationship Id="rId2" Type="http://schemas.openxmlformats.org/officeDocument/2006/relationships/hyperlink" Target="http://www.uefap.net/writing/writing-paragraphs/writing-paragraphs-cohesion" TargetMode="External"/><Relationship Id="rId1" Type="http://schemas.openxmlformats.org/officeDocument/2006/relationships/slideLayout" Target="../slideLayouts/slideLayout2.xml"/><Relationship Id="rId5" Type="http://schemas.openxmlformats.org/officeDocument/2006/relationships/hyperlink" Target="https://www.phrasebank.manchester.ac.uk/" TargetMode="External"/><Relationship Id="rId4" Type="http://schemas.openxmlformats.org/officeDocument/2006/relationships/hyperlink" Target="https://www.monash.edu/rlo/research-writing-assignments/writing/clear-communication/writing-clearly-concisely-and-precisel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teaching.maths.ed.ac.uk/main/postgraduate-taught/msc-programmes/operational-research/assessment/projects/dissertation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613633" y="2133562"/>
            <a:ext cx="7623420" cy="1681200"/>
          </a:xfrm>
          <a:prstGeom prst="rect">
            <a:avLst/>
          </a:prstGeom>
        </p:spPr>
        <p:txBody>
          <a:bodyPr spcFirstLastPara="1" wrap="square" lIns="121900" tIns="121900" rIns="121900" bIns="121900" anchor="ctr" anchorCtr="0">
            <a:noAutofit/>
          </a:bodyPr>
          <a:lstStyle/>
          <a:p>
            <a:r>
              <a:rPr lang="en" sz="4400" dirty="0"/>
              <a:t>Mathematics Dissertations</a:t>
            </a:r>
            <a:endParaRPr sz="2000" dirty="0"/>
          </a:p>
        </p:txBody>
      </p:sp>
      <p:pic>
        <p:nvPicPr>
          <p:cNvPr id="3" name="Picture 2">
            <a:extLst>
              <a:ext uri="{FF2B5EF4-FFF2-40B4-BE49-F238E27FC236}">
                <a16:creationId xmlns:a16="http://schemas.microsoft.com/office/drawing/2014/main" id="{8417AAC6-6CFD-7F44-928E-CF5348E5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066" y="4106865"/>
            <a:ext cx="3350353" cy="765538"/>
          </a:xfrm>
          <a:prstGeom prst="rect">
            <a:avLst/>
          </a:prstGeom>
        </p:spPr>
      </p:pic>
      <p:sp>
        <p:nvSpPr>
          <p:cNvPr id="4" name="Rectangle 3"/>
          <p:cNvSpPr/>
          <p:nvPr/>
        </p:nvSpPr>
        <p:spPr>
          <a:xfrm>
            <a:off x="8882675" y="4718514"/>
            <a:ext cx="2513830" cy="307777"/>
          </a:xfrm>
          <a:prstGeom prst="rect">
            <a:avLst/>
          </a:prstGeom>
        </p:spPr>
        <p:txBody>
          <a:bodyPr wrap="none">
            <a:spAutoFit/>
          </a:bodyPr>
          <a:lstStyle/>
          <a:p>
            <a:r>
              <a:rPr lang="en-GB" sz="1400" kern="0" dirty="0">
                <a:solidFill>
                  <a:srgbClr val="FFFFFF"/>
                </a:solidFill>
                <a:latin typeface="Barlow"/>
                <a:sym typeface="Barlow"/>
              </a:rPr>
              <a:t>English Language Education </a:t>
            </a:r>
            <a:endParaRPr lang="en-GB" sz="1100" dirty="0"/>
          </a:p>
        </p:txBody>
      </p:sp>
      <p:sp>
        <p:nvSpPr>
          <p:cNvPr id="2" name="TextBox 1"/>
          <p:cNvSpPr txBox="1"/>
          <p:nvPr/>
        </p:nvSpPr>
        <p:spPr>
          <a:xfrm flipH="1">
            <a:off x="3684846" y="3535527"/>
            <a:ext cx="4877263" cy="523220"/>
          </a:xfrm>
          <a:prstGeom prst="rect">
            <a:avLst/>
          </a:prstGeom>
          <a:noFill/>
        </p:spPr>
        <p:txBody>
          <a:bodyPr wrap="square" rtlCol="0">
            <a:spAutoFit/>
          </a:bodyPr>
          <a:lstStyle/>
          <a:p>
            <a:r>
              <a:rPr lang="en-GB" sz="2800" b="1" dirty="0">
                <a:solidFill>
                  <a:schemeClr val="bg1"/>
                </a:solidFill>
              </a:rPr>
              <a:t>Style and clarity</a:t>
            </a:r>
          </a:p>
        </p:txBody>
      </p:sp>
    </p:spTree>
    <p:extLst>
      <p:ext uri="{BB962C8B-B14F-4D97-AF65-F5344CB8AC3E}">
        <p14:creationId xmlns:p14="http://schemas.microsoft.com/office/powerpoint/2010/main" val="231768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10</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 name="Rounded Rectangular Callout 1"/>
          <p:cNvSpPr/>
          <p:nvPr/>
        </p:nvSpPr>
        <p:spPr>
          <a:xfrm>
            <a:off x="4012276" y="2349731"/>
            <a:ext cx="5791200" cy="322533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34343"/>
                </a:solidFill>
                <a:effectLst/>
                <a:uLnTx/>
                <a:uFillTx/>
                <a:latin typeface="Arial"/>
                <a:ea typeface="+mn-ea"/>
                <a:cs typeface="+mn-cs"/>
              </a:rPr>
              <a:t>How</a:t>
            </a:r>
            <a:r>
              <a:rPr lang="en-GB" sz="3600" dirty="0">
                <a:solidFill>
                  <a:srgbClr val="434343"/>
                </a:solidFill>
                <a:latin typeface="Arial"/>
              </a:rPr>
              <a:t> do you make the connections between sentences clear to the reader?</a:t>
            </a:r>
            <a:endParaRPr kumimoji="0" lang="en-GB" sz="3600" b="0" i="0" u="none" strike="noStrike" kern="1200" cap="none" spc="0" normalizeH="0" baseline="0" noProof="0" dirty="0">
              <a:ln>
                <a:noFill/>
              </a:ln>
              <a:solidFill>
                <a:srgbClr val="434343"/>
              </a:solidFill>
              <a:effectLst/>
              <a:uLnTx/>
              <a:uFillTx/>
              <a:latin typeface="Arial"/>
              <a:ea typeface="+mn-ea"/>
              <a:cs typeface="+mn-cs"/>
            </a:endParaRPr>
          </a:p>
        </p:txBody>
      </p:sp>
    </p:spTree>
    <p:extLst>
      <p:ext uri="{BB962C8B-B14F-4D97-AF65-F5344CB8AC3E}">
        <p14:creationId xmlns:p14="http://schemas.microsoft.com/office/powerpoint/2010/main" val="136358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and paragraph linking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11</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531" indent="0">
              <a:lnSpc>
                <a:spcPct val="107000"/>
              </a:lnSpc>
              <a:spcAft>
                <a:spcPts val="800"/>
              </a:spcAft>
              <a:buNone/>
            </a:pPr>
            <a:r>
              <a:rPr lang="en-GB" sz="2400" b="1" dirty="0">
                <a:solidFill>
                  <a:schemeClr val="tx1"/>
                </a:solidFill>
              </a:rPr>
              <a:t>Lexical cohesion and linking words</a:t>
            </a:r>
          </a:p>
          <a:p>
            <a:pPr marL="118531" indent="0">
              <a:lnSpc>
                <a:spcPct val="107000"/>
              </a:lnSpc>
              <a:spcAft>
                <a:spcPts val="800"/>
              </a:spcAft>
              <a:buNone/>
            </a:pPr>
            <a:r>
              <a:rPr lang="en-GB" sz="2400" dirty="0"/>
              <a:t>A more </a:t>
            </a:r>
            <a:r>
              <a:rPr lang="en-GB" sz="2400" dirty="0">
                <a:solidFill>
                  <a:schemeClr val="tx2">
                    <a:lumMod val="65000"/>
                  </a:schemeClr>
                </a:solidFill>
              </a:rPr>
              <a:t>successful </a:t>
            </a:r>
            <a:r>
              <a:rPr lang="en-GB" sz="2400" dirty="0"/>
              <a:t>amendment is to add </a:t>
            </a:r>
            <a:r>
              <a:rPr lang="en-GB" sz="2400" dirty="0">
                <a:solidFill>
                  <a:srgbClr val="0070C0"/>
                </a:solidFill>
              </a:rPr>
              <a:t>cuts</a:t>
            </a:r>
            <a:r>
              <a:rPr lang="en-GB" sz="2400" dirty="0"/>
              <a:t> to the problem formulation. Adding Type I </a:t>
            </a:r>
            <a:r>
              <a:rPr lang="en-GB" sz="2400" dirty="0">
                <a:solidFill>
                  <a:srgbClr val="0070C0"/>
                </a:solidFill>
              </a:rPr>
              <a:t>cuts </a:t>
            </a:r>
            <a:r>
              <a:rPr lang="en-GB" sz="2400" dirty="0"/>
              <a:t>reduced the </a:t>
            </a:r>
            <a:r>
              <a:rPr lang="en-GB" sz="2400" dirty="0">
                <a:solidFill>
                  <a:srgbClr val="00B050"/>
                </a:solidFill>
              </a:rPr>
              <a:t>solution times </a:t>
            </a:r>
            <a:r>
              <a:rPr lang="en-GB" sz="2400" dirty="0"/>
              <a:t>and number of subproblems in some of the example </a:t>
            </a:r>
            <a:r>
              <a:rPr lang="en-GB" sz="2400" dirty="0">
                <a:solidFill>
                  <a:schemeClr val="accent2">
                    <a:lumMod val="50000"/>
                  </a:schemeClr>
                </a:solidFill>
              </a:rPr>
              <a:t>cases</a:t>
            </a:r>
            <a:r>
              <a:rPr lang="en-GB" sz="2400" dirty="0"/>
              <a:t>. The most </a:t>
            </a:r>
            <a:r>
              <a:rPr lang="en-GB" sz="2400" dirty="0">
                <a:solidFill>
                  <a:schemeClr val="tx2">
                    <a:lumMod val="65000"/>
                  </a:schemeClr>
                </a:solidFill>
              </a:rPr>
              <a:t>successful</a:t>
            </a:r>
            <a:r>
              <a:rPr lang="en-GB" sz="2400" dirty="0"/>
              <a:t> reduction </a:t>
            </a:r>
            <a:r>
              <a:rPr lang="en-GB" sz="2400" dirty="0">
                <a:solidFill>
                  <a:schemeClr val="tx1"/>
                </a:solidFill>
              </a:rPr>
              <a:t>of </a:t>
            </a:r>
            <a:r>
              <a:rPr lang="en-GB" sz="2400" dirty="0">
                <a:solidFill>
                  <a:srgbClr val="00B050"/>
                </a:solidFill>
              </a:rPr>
              <a:t>solution time </a:t>
            </a:r>
            <a:r>
              <a:rPr lang="en-GB" sz="2400" dirty="0"/>
              <a:t>could be observed on the 24 bus </a:t>
            </a:r>
            <a:r>
              <a:rPr lang="en-GB" sz="2400" dirty="0">
                <a:solidFill>
                  <a:schemeClr val="accent2">
                    <a:lumMod val="50000"/>
                  </a:schemeClr>
                </a:solidFill>
              </a:rPr>
              <a:t>case. </a:t>
            </a:r>
            <a:r>
              <a:rPr lang="en-GB" sz="2400" u="sng" dirty="0"/>
              <a:t>However</a:t>
            </a:r>
            <a:r>
              <a:rPr lang="en-GB" sz="2400" dirty="0"/>
              <a:t>, in the nine bus </a:t>
            </a:r>
            <a:r>
              <a:rPr lang="en-GB" sz="2400" dirty="0">
                <a:solidFill>
                  <a:schemeClr val="accent2">
                    <a:lumMod val="50000"/>
                  </a:schemeClr>
                </a:solidFill>
              </a:rPr>
              <a:t>case </a:t>
            </a:r>
            <a:r>
              <a:rPr lang="en-GB" sz="2400" dirty="0"/>
              <a:t>the </a:t>
            </a:r>
            <a:r>
              <a:rPr lang="en-GB" sz="2400" dirty="0">
                <a:solidFill>
                  <a:srgbClr val="0070C0"/>
                </a:solidFill>
              </a:rPr>
              <a:t>cuts </a:t>
            </a:r>
            <a:r>
              <a:rPr lang="en-GB" sz="2400" dirty="0"/>
              <a:t>mislead the solver so that the number of node evaluations is higher than in the standard </a:t>
            </a:r>
            <a:r>
              <a:rPr lang="en-GB" sz="2400" dirty="0">
                <a:solidFill>
                  <a:schemeClr val="accent2">
                    <a:lumMod val="75000"/>
                  </a:schemeClr>
                </a:solidFill>
              </a:rPr>
              <a:t>case</a:t>
            </a:r>
            <a:r>
              <a:rPr lang="en-GB" sz="2400" dirty="0"/>
              <a:t>. </a:t>
            </a:r>
            <a:r>
              <a:rPr lang="en-GB" sz="2400" u="sng" dirty="0"/>
              <a:t>Thus </a:t>
            </a:r>
            <a:r>
              <a:rPr lang="en-GB" sz="2400" dirty="0"/>
              <a:t>we know that an adverse effect may also occur when using </a:t>
            </a:r>
            <a:r>
              <a:rPr lang="en-GB" sz="2400" dirty="0">
                <a:solidFill>
                  <a:srgbClr val="0070C0"/>
                </a:solidFill>
              </a:rPr>
              <a:t>cuts</a:t>
            </a:r>
            <a:r>
              <a:rPr lang="en-GB" sz="2400" dirty="0">
                <a:solidFill>
                  <a:schemeClr val="bg2">
                    <a:lumMod val="25000"/>
                  </a:schemeClr>
                </a:solidFill>
              </a:rPr>
              <a:t>, </a:t>
            </a:r>
            <a:r>
              <a:rPr lang="en-GB" sz="2400" u="sng" dirty="0"/>
              <a:t>so </a:t>
            </a:r>
            <a:r>
              <a:rPr lang="en-GB" sz="2400" dirty="0"/>
              <a:t>in each </a:t>
            </a:r>
            <a:r>
              <a:rPr lang="en-GB" sz="2400" dirty="0">
                <a:solidFill>
                  <a:schemeClr val="accent2">
                    <a:lumMod val="50000"/>
                  </a:schemeClr>
                </a:solidFill>
              </a:rPr>
              <a:t>case </a:t>
            </a:r>
            <a:r>
              <a:rPr lang="en-GB" sz="2400" dirty="0"/>
              <a:t>it will be difficult to predict if a method will perform well or might even slow down the process.</a:t>
            </a:r>
            <a:r>
              <a:rPr lang="en-GB" sz="1200" dirty="0"/>
              <a:t>.</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Tree>
    <p:extLst>
      <p:ext uri="{BB962C8B-B14F-4D97-AF65-F5344CB8AC3E}">
        <p14:creationId xmlns:p14="http://schemas.microsoft.com/office/powerpoint/2010/main" val="261826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and paragraph linking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12</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531" indent="0">
              <a:lnSpc>
                <a:spcPct val="107000"/>
              </a:lnSpc>
              <a:spcAft>
                <a:spcPts val="800"/>
              </a:spcAft>
              <a:buNone/>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
        <p:nvSpPr>
          <p:cNvPr id="10" name="TextBox 9">
            <a:extLst>
              <a:ext uri="{FF2B5EF4-FFF2-40B4-BE49-F238E27FC236}">
                <a16:creationId xmlns:a16="http://schemas.microsoft.com/office/drawing/2014/main" id="{AD4E5568-32F7-4EB1-BC1D-0701D5A86421}"/>
              </a:ext>
            </a:extLst>
          </p:cNvPr>
          <p:cNvSpPr txBox="1"/>
          <p:nvPr/>
        </p:nvSpPr>
        <p:spPr>
          <a:xfrm>
            <a:off x="1981200" y="1778154"/>
            <a:ext cx="9420188" cy="5215274"/>
          </a:xfrm>
          <a:prstGeom prst="rect">
            <a:avLst/>
          </a:prstGeom>
          <a:noFill/>
        </p:spPr>
        <p:txBody>
          <a:bodyPr wrap="square">
            <a:spAutoFit/>
          </a:bodyPr>
          <a:lstStyle/>
          <a:p>
            <a:r>
              <a:rPr lang="en-GB" sz="2400" b="1" dirty="0"/>
              <a:t>Controlling the flow of information</a:t>
            </a:r>
          </a:p>
          <a:p>
            <a:endParaRPr lang="en-GB" sz="2400" b="1" dirty="0"/>
          </a:p>
          <a:p>
            <a:r>
              <a:rPr lang="en-GB" sz="2400" b="1" dirty="0"/>
              <a:t>Pattern 1: Repeated topic (subject)</a:t>
            </a:r>
          </a:p>
          <a:p>
            <a:endParaRPr lang="en-GB" dirty="0"/>
          </a:p>
          <a:p>
            <a:pPr>
              <a:lnSpc>
                <a:spcPct val="150000"/>
              </a:lnSpc>
            </a:pPr>
            <a:r>
              <a:rPr lang="en-GB" sz="2000" dirty="0" err="1">
                <a:highlight>
                  <a:srgbClr val="FFFF00"/>
                </a:highlight>
                <a:latin typeface="Calibri" panose="020F0502020204030204" pitchFamily="34" charset="0"/>
                <a:cs typeface="Calibri" panose="020F0502020204030204" pitchFamily="34" charset="0"/>
              </a:rPr>
              <a:t>Gonnissen</a:t>
            </a:r>
            <a:r>
              <a:rPr lang="en-GB" sz="2000" dirty="0">
                <a:highlight>
                  <a:srgbClr val="FFFF00"/>
                </a:highlight>
                <a:latin typeface="Calibri" panose="020F0502020204030204" pitchFamily="34" charset="0"/>
                <a:cs typeface="Calibri" panose="020F0502020204030204" pitchFamily="34" charset="0"/>
              </a:rPr>
              <a:t> et al. (2013) </a:t>
            </a:r>
            <a:r>
              <a:rPr lang="en-GB" sz="2000" dirty="0">
                <a:latin typeface="Calibri" panose="020F0502020204030204" pitchFamily="34" charset="0"/>
                <a:cs typeface="Calibri" panose="020F0502020204030204" pitchFamily="34" charset="0"/>
              </a:rPr>
              <a:t>observed a </a:t>
            </a:r>
            <a:r>
              <a:rPr lang="en-GB" sz="2000" u="sng" dirty="0">
                <a:latin typeface="Calibri" panose="020F0502020204030204" pitchFamily="34" charset="0"/>
                <a:cs typeface="Calibri" panose="020F0502020204030204" pitchFamily="34" charset="0"/>
              </a:rPr>
              <a:t>concurrent increase in obesity and decrease in average self-reported sleep duration.</a:t>
            </a:r>
            <a:r>
              <a:rPr lang="en-GB" sz="2000" dirty="0">
                <a:latin typeface="Calibri" panose="020F0502020204030204" pitchFamily="34" charset="0"/>
                <a:cs typeface="Calibri" panose="020F0502020204030204" pitchFamily="34" charset="0"/>
              </a:rPr>
              <a:t> Examining </a:t>
            </a:r>
            <a:r>
              <a:rPr lang="en-GB" sz="2000" u="sng" dirty="0">
                <a:latin typeface="Calibri" panose="020F0502020204030204" pitchFamily="34" charset="0"/>
                <a:cs typeface="Calibri" panose="020F0502020204030204" pitchFamily="34" charset="0"/>
              </a:rPr>
              <a:t>these two trends </a:t>
            </a:r>
            <a:r>
              <a:rPr lang="en-GB" sz="2000" dirty="0">
                <a:latin typeface="Calibri" panose="020F0502020204030204" pitchFamily="34" charset="0"/>
                <a:cs typeface="Calibri" panose="020F0502020204030204" pitchFamily="34" charset="0"/>
              </a:rPr>
              <a:t>in more detail, </a:t>
            </a:r>
            <a:r>
              <a:rPr lang="en-GB" sz="2000" dirty="0">
                <a:highlight>
                  <a:srgbClr val="FFFF00"/>
                </a:highlight>
                <a:latin typeface="Calibri" panose="020F0502020204030204" pitchFamily="34" charset="0"/>
                <a:cs typeface="Calibri" panose="020F0502020204030204" pitchFamily="34" charset="0"/>
              </a:rPr>
              <a:t>they</a:t>
            </a:r>
            <a:r>
              <a:rPr lang="en-GB" sz="2000" dirty="0">
                <a:latin typeface="Calibri" panose="020F0502020204030204" pitchFamily="34" charset="0"/>
                <a:cs typeface="Calibri" panose="020F0502020204030204" pitchFamily="34" charset="0"/>
              </a:rPr>
              <a:t> found an inverse association between sleep duration and BMI, as well as changes in the sleep architecture related to BMI changes. </a:t>
            </a:r>
            <a:r>
              <a:rPr lang="en-GB" sz="2000" dirty="0">
                <a:highlight>
                  <a:srgbClr val="FFFF00"/>
                </a:highlight>
                <a:latin typeface="Calibri" panose="020F0502020204030204" pitchFamily="34" charset="0"/>
                <a:cs typeface="Calibri" panose="020F0502020204030204" pitchFamily="34" charset="0"/>
              </a:rPr>
              <a:t>They </a:t>
            </a:r>
            <a:r>
              <a:rPr lang="en-GB" sz="2000" dirty="0">
                <a:latin typeface="Calibri" panose="020F0502020204030204" pitchFamily="34" charset="0"/>
                <a:cs typeface="Calibri" panose="020F0502020204030204" pitchFamily="34" charset="0"/>
              </a:rPr>
              <a:t>hypothesise that these changes in sleep architecture cause more fragmented sleep, which on its turn leads to less self-control and increased appetite during the day, resulting in a higher BMI. </a:t>
            </a:r>
            <a:r>
              <a:rPr lang="en-GB" sz="2000" dirty="0">
                <a:highlight>
                  <a:srgbClr val="FFFF00"/>
                </a:highlight>
                <a:latin typeface="Calibri" panose="020F0502020204030204" pitchFamily="34" charset="0"/>
                <a:cs typeface="Calibri" panose="020F0502020204030204" pitchFamily="34" charset="0"/>
              </a:rPr>
              <a:t>They</a:t>
            </a:r>
            <a:r>
              <a:rPr lang="en-GB" sz="2000" dirty="0">
                <a:latin typeface="Calibri" panose="020F0502020204030204" pitchFamily="34" charset="0"/>
                <a:cs typeface="Calibri" panose="020F0502020204030204" pitchFamily="34" charset="0"/>
              </a:rPr>
              <a:t> also posit physical activity as a potential third factor driving both BMI and sleep duration, since less active people have a higher BMI on average and tend to sleep shorter.</a:t>
            </a:r>
          </a:p>
        </p:txBody>
      </p:sp>
    </p:spTree>
    <p:extLst>
      <p:ext uri="{BB962C8B-B14F-4D97-AF65-F5344CB8AC3E}">
        <p14:creationId xmlns:p14="http://schemas.microsoft.com/office/powerpoint/2010/main" val="94579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and paragraph linking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13</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531" indent="0">
              <a:lnSpc>
                <a:spcPct val="107000"/>
              </a:lnSpc>
              <a:spcAft>
                <a:spcPts val="800"/>
              </a:spcAft>
              <a:buNone/>
            </a:pPr>
            <a:r>
              <a:rPr lang="en-GB"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Pattern 2: Linking Pattern</a:t>
            </a:r>
          </a:p>
          <a:p>
            <a:pPr marL="118531" indent="0">
              <a:lnSpc>
                <a:spcPct val="107000"/>
              </a:lnSpc>
              <a:spcAft>
                <a:spcPts val="800"/>
              </a:spcAft>
              <a:buNone/>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wearing the RESpeck at night, </a:t>
            </a:r>
            <a:r>
              <a:rPr lang="en-GB" sz="2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subjects</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collected data </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during their sleep, albeit less than in a targeted sleep study. </a:t>
            </a:r>
            <a:r>
              <a:rPr lang="en-GB" sz="2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These data </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were used to </a:t>
            </a:r>
            <a:r>
              <a:rPr lang="en-GB" sz="2400"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derive several indicators of sleep quality</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inspired by the standard measures identified in Section 2.1.1. </a:t>
            </a:r>
          </a:p>
          <a:p>
            <a:pPr marL="118531" indent="0">
              <a:spcAft>
                <a:spcPts val="800"/>
              </a:spcAft>
              <a:buNone/>
            </a:pPr>
            <a:r>
              <a:rPr lang="en-GB" sz="2400" u="sng" dirty="0">
                <a:effectLst/>
                <a:latin typeface="Calibri" panose="020F0502020204030204" pitchFamily="34" charset="0"/>
                <a:ea typeface="Calibri" panose="020F0502020204030204" pitchFamily="34" charset="0"/>
                <a:cs typeface="Times New Roman" panose="02020603050405020304" pitchFamily="18" charset="0"/>
              </a:rPr>
              <a:t>First of all</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the number of sleep interruptions per night </a:t>
            </a:r>
            <a:r>
              <a:rPr lang="en-GB" sz="2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was calculated by counting </a:t>
            </a:r>
            <a:r>
              <a:rPr lang="en-GB" sz="2400" dirty="0">
                <a:effectLst/>
                <a:latin typeface="Calibri" panose="020F0502020204030204" pitchFamily="34" charset="0"/>
                <a:ea typeface="Calibri" panose="020F0502020204030204" pitchFamily="34" charset="0"/>
                <a:cs typeface="Times New Roman" panose="02020603050405020304" pitchFamily="18" charset="0"/>
              </a:rPr>
              <a:t>how often the subject’s activity type changed to something different than lying down during the night (excluding ‘wrong orientation’ and ‘undetermined’). While </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calculation </a:t>
            </a:r>
            <a:r>
              <a:rPr lang="en-GB" sz="2400" dirty="0">
                <a:effectLst/>
                <a:latin typeface="Calibri" panose="020F0502020204030204" pitchFamily="34" charset="0"/>
                <a:ea typeface="Calibri" panose="020F0502020204030204" pitchFamily="34" charset="0"/>
                <a:cs typeface="Times New Roman" panose="02020603050405020304" pitchFamily="18" charset="0"/>
              </a:rPr>
              <a:t>excludes awakenings without getting up and shifts in sleep stage</a:t>
            </a:r>
            <a:r>
              <a:rPr lang="en-GB" sz="2400" dirty="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cxnSp>
        <p:nvCxnSpPr>
          <p:cNvPr id="27" name="Straight Arrow Connector 26">
            <a:extLst>
              <a:ext uri="{FF2B5EF4-FFF2-40B4-BE49-F238E27FC236}">
                <a16:creationId xmlns:a16="http://schemas.microsoft.com/office/drawing/2014/main" id="{84E32B8F-3B41-488D-9F75-956E1FB4E29D}"/>
              </a:ext>
            </a:extLst>
          </p:cNvPr>
          <p:cNvCxnSpPr>
            <a:cxnSpLocks/>
          </p:cNvCxnSpPr>
          <p:nvPr/>
        </p:nvCxnSpPr>
        <p:spPr>
          <a:xfrm>
            <a:off x="5685692" y="3716215"/>
            <a:ext cx="0" cy="521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36EC42-241F-4221-A634-67EEE46749DB}"/>
              </a:ext>
            </a:extLst>
          </p:cNvPr>
          <p:cNvCxnSpPr>
            <a:cxnSpLocks/>
          </p:cNvCxnSpPr>
          <p:nvPr/>
        </p:nvCxnSpPr>
        <p:spPr>
          <a:xfrm>
            <a:off x="8991601" y="2930769"/>
            <a:ext cx="0" cy="28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1958FF-1CA2-4D2A-8AF5-C5BE0B145DEC}"/>
              </a:ext>
            </a:extLst>
          </p:cNvPr>
          <p:cNvCxnSpPr>
            <a:cxnSpLocks/>
          </p:cNvCxnSpPr>
          <p:nvPr/>
        </p:nvCxnSpPr>
        <p:spPr>
          <a:xfrm flipH="1">
            <a:off x="7655169" y="4654062"/>
            <a:ext cx="1793631" cy="65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45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and paragraph linking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14</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531"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
        <p:nvSpPr>
          <p:cNvPr id="13" name="TextBox 12">
            <a:extLst>
              <a:ext uri="{FF2B5EF4-FFF2-40B4-BE49-F238E27FC236}">
                <a16:creationId xmlns:a16="http://schemas.microsoft.com/office/drawing/2014/main" id="{0451E817-D9B0-4774-B794-B75C3E39907D}"/>
              </a:ext>
            </a:extLst>
          </p:cNvPr>
          <p:cNvSpPr txBox="1"/>
          <p:nvPr/>
        </p:nvSpPr>
        <p:spPr>
          <a:xfrm>
            <a:off x="2358887" y="1822700"/>
            <a:ext cx="8878587" cy="5611793"/>
          </a:xfrm>
          <a:prstGeom prst="rect">
            <a:avLst/>
          </a:prstGeom>
          <a:noFill/>
        </p:spPr>
        <p:txBody>
          <a:bodyPr wrap="square">
            <a:spAutoFit/>
          </a:bodyPr>
          <a:lstStyle/>
          <a:p>
            <a:pPr>
              <a:lnSpc>
                <a:spcPct val="20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Pattern 3: Topic &gt; sub-topics</a:t>
            </a:r>
          </a:p>
          <a:p>
            <a:pPr>
              <a:spcAft>
                <a:spcPts val="800"/>
              </a:spcAft>
            </a:pP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Sleep </a:t>
            </a:r>
            <a:r>
              <a:rPr lang="en-GB" sz="2800" dirty="0">
                <a:effectLst/>
                <a:latin typeface="Calibri" panose="020F0502020204030204" pitchFamily="34" charset="0"/>
                <a:ea typeface="Calibri" panose="020F0502020204030204" pitchFamily="34" charset="0"/>
                <a:cs typeface="Times New Roman" panose="02020603050405020304" pitchFamily="18" charset="0"/>
              </a:rPr>
              <a:t>is </a:t>
            </a:r>
            <a:r>
              <a:rPr lang="en-GB" sz="2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characterised by four phases </a:t>
            </a:r>
            <a:r>
              <a:rPr lang="en-GB" sz="2800" dirty="0">
                <a:effectLst/>
                <a:latin typeface="Calibri" panose="020F0502020204030204" pitchFamily="34" charset="0"/>
                <a:ea typeface="Calibri" panose="020F0502020204030204" pitchFamily="34" charset="0"/>
                <a:cs typeface="Times New Roman" panose="02020603050405020304" pitchFamily="18" charset="0"/>
              </a:rPr>
              <a:t>(Riley et al., 1985).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Stage N1</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the first, in which a person is in very light sleep or a drowsy state.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is followed by stage N2 and N3,</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both</a:t>
            </a:r>
            <a:r>
              <a:rPr lang="en-GB" sz="2800" dirty="0">
                <a:effectLst/>
                <a:latin typeface="Calibri" panose="020F0502020204030204" pitchFamily="34" charset="0"/>
                <a:ea typeface="Calibri" panose="020F0502020204030204" pitchFamily="34" charset="0"/>
                <a:cs typeface="Times New Roman" panose="02020603050405020304" pitchFamily="18" charset="0"/>
              </a:rPr>
              <a:t> deeper than their predecessor stage.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Stage N3</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when events like sleep walking and sleep talking occur.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also called slow-wave sleep (SWS) or delta sleep.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final stage </a:t>
            </a:r>
            <a:r>
              <a:rPr lang="en-GB" sz="2800" dirty="0">
                <a:effectLst/>
                <a:latin typeface="Calibri" panose="020F0502020204030204" pitchFamily="34" charset="0"/>
                <a:ea typeface="Calibri" panose="020F0502020204030204" pitchFamily="34" charset="0"/>
                <a:cs typeface="Times New Roman" panose="02020603050405020304" pitchFamily="18" charset="0"/>
              </a:rPr>
              <a:t>is Rapid Eye Movement (REM) sleep, in which the body becomes almost completely paralysed.</a:t>
            </a:r>
          </a:p>
          <a:p>
            <a:pPr>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5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Paragraph and section linking: transitional words and phrases</a:t>
            </a:r>
            <a:endParaRPr dirty="0"/>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aphicFrame>
        <p:nvGraphicFramePr>
          <p:cNvPr id="6" name="Table 6">
            <a:extLst>
              <a:ext uri="{FF2B5EF4-FFF2-40B4-BE49-F238E27FC236}">
                <a16:creationId xmlns:a16="http://schemas.microsoft.com/office/drawing/2014/main" id="{8458541E-434D-4C16-9DC3-CE374867609F}"/>
              </a:ext>
            </a:extLst>
          </p:cNvPr>
          <p:cNvGraphicFramePr>
            <a:graphicFrameLocks noGrp="1"/>
          </p:cNvGraphicFramePr>
          <p:nvPr>
            <p:extLst>
              <p:ext uri="{D42A27DB-BD31-4B8C-83A1-F6EECF244321}">
                <p14:modId xmlns:p14="http://schemas.microsoft.com/office/powerpoint/2010/main" val="65668804"/>
              </p:ext>
            </p:extLst>
          </p:nvPr>
        </p:nvGraphicFramePr>
        <p:xfrm>
          <a:off x="1576267" y="1600233"/>
          <a:ext cx="9039466" cy="5652514"/>
        </p:xfrm>
        <a:graphic>
          <a:graphicData uri="http://schemas.openxmlformats.org/drawingml/2006/table">
            <a:tbl>
              <a:tblPr firstRow="1" bandRow="1">
                <a:tableStyleId>{5C22544A-7EE6-4342-B048-85BDC9FD1C3A}</a:tableStyleId>
              </a:tblPr>
              <a:tblGrid>
                <a:gridCol w="4885608">
                  <a:extLst>
                    <a:ext uri="{9D8B030D-6E8A-4147-A177-3AD203B41FA5}">
                      <a16:colId xmlns:a16="http://schemas.microsoft.com/office/drawing/2014/main" val="1170018718"/>
                    </a:ext>
                  </a:extLst>
                </a:gridCol>
                <a:gridCol w="4153858">
                  <a:extLst>
                    <a:ext uri="{9D8B030D-6E8A-4147-A177-3AD203B41FA5}">
                      <a16:colId xmlns:a16="http://schemas.microsoft.com/office/drawing/2014/main" val="1364400059"/>
                    </a:ext>
                  </a:extLst>
                </a:gridCol>
              </a:tblGrid>
              <a:tr h="403751">
                <a:tc>
                  <a:txBody>
                    <a:bodyPr/>
                    <a:lstStyle/>
                    <a:p>
                      <a:r>
                        <a:rPr lang="en-GB" dirty="0"/>
                        <a:t>Dissertation 1</a:t>
                      </a:r>
                    </a:p>
                  </a:txBody>
                  <a:tcPr/>
                </a:tc>
                <a:tc>
                  <a:txBody>
                    <a:bodyPr/>
                    <a:lstStyle/>
                    <a:p>
                      <a:r>
                        <a:rPr lang="en-GB" dirty="0"/>
                        <a:t>Dissertation 2</a:t>
                      </a:r>
                    </a:p>
                  </a:txBody>
                  <a:tcPr/>
                </a:tc>
                <a:extLst>
                  <a:ext uri="{0D108BD9-81ED-4DB2-BD59-A6C34878D82A}">
                    <a16:rowId xmlns:a16="http://schemas.microsoft.com/office/drawing/2014/main" val="1654252432"/>
                  </a:ext>
                </a:extLst>
              </a:tr>
              <a:tr h="403751">
                <a:tc>
                  <a:txBody>
                    <a:bodyPr/>
                    <a:lstStyle/>
                    <a:p>
                      <a:r>
                        <a:rPr lang="en-GB" b="1" dirty="0"/>
                        <a:t>Hence</a:t>
                      </a:r>
                      <a:r>
                        <a:rPr lang="en-GB" dirty="0"/>
                        <a:t>, there are...</a:t>
                      </a:r>
                    </a:p>
                  </a:txBody>
                  <a:tcPr/>
                </a:tc>
                <a:tc>
                  <a:txBody>
                    <a:bodyPr/>
                    <a:lstStyle/>
                    <a:p>
                      <a:r>
                        <a:rPr lang="en-GB" b="1" dirty="0"/>
                        <a:t>However,</a:t>
                      </a:r>
                    </a:p>
                  </a:txBody>
                  <a:tcPr/>
                </a:tc>
                <a:extLst>
                  <a:ext uri="{0D108BD9-81ED-4DB2-BD59-A6C34878D82A}">
                    <a16:rowId xmlns:a16="http://schemas.microsoft.com/office/drawing/2014/main" val="1560761121"/>
                  </a:ext>
                </a:extLst>
              </a:tr>
              <a:tr h="403751">
                <a:tc>
                  <a:txBody>
                    <a:bodyPr/>
                    <a:lstStyle/>
                    <a:p>
                      <a:r>
                        <a:rPr lang="en-GB" b="1" dirty="0"/>
                        <a:t>In contrast to...</a:t>
                      </a:r>
                    </a:p>
                  </a:txBody>
                  <a:tcPr/>
                </a:tc>
                <a:tc>
                  <a:txBody>
                    <a:bodyPr/>
                    <a:lstStyle/>
                    <a:p>
                      <a:r>
                        <a:rPr lang="en-GB" b="1" dirty="0"/>
                        <a:t>Because of this</a:t>
                      </a:r>
                      <a:r>
                        <a:rPr lang="en-GB" dirty="0"/>
                        <a:t>,...</a:t>
                      </a:r>
                    </a:p>
                  </a:txBody>
                  <a:tcPr/>
                </a:tc>
                <a:extLst>
                  <a:ext uri="{0D108BD9-81ED-4DB2-BD59-A6C34878D82A}">
                    <a16:rowId xmlns:a16="http://schemas.microsoft.com/office/drawing/2014/main" val="3511657600"/>
                  </a:ext>
                </a:extLst>
              </a:tr>
              <a:tr h="403751">
                <a:tc>
                  <a:txBody>
                    <a:bodyPr/>
                    <a:lstStyle/>
                    <a:p>
                      <a:r>
                        <a:rPr lang="en-GB" b="1" dirty="0"/>
                        <a:t>First</a:t>
                      </a:r>
                      <a:r>
                        <a:rPr lang="en-GB" dirty="0"/>
                        <a:t>, we observe...</a:t>
                      </a:r>
                    </a:p>
                  </a:txBody>
                  <a:tcPr/>
                </a:tc>
                <a:tc>
                  <a:txBody>
                    <a:bodyPr/>
                    <a:lstStyle/>
                    <a:p>
                      <a:r>
                        <a:rPr lang="en-GB" b="1" dirty="0"/>
                        <a:t>Although these </a:t>
                      </a:r>
                      <a:r>
                        <a:rPr lang="en-GB" dirty="0"/>
                        <a:t>studies...</a:t>
                      </a:r>
                    </a:p>
                  </a:txBody>
                  <a:tcPr/>
                </a:tc>
                <a:extLst>
                  <a:ext uri="{0D108BD9-81ED-4DB2-BD59-A6C34878D82A}">
                    <a16:rowId xmlns:a16="http://schemas.microsoft.com/office/drawing/2014/main" val="3876763074"/>
                  </a:ext>
                </a:extLst>
              </a:tr>
              <a:tr h="403751">
                <a:tc>
                  <a:txBody>
                    <a:bodyPr/>
                    <a:lstStyle/>
                    <a:p>
                      <a:r>
                        <a:rPr lang="en-GB" b="1" dirty="0"/>
                        <a:t>As a second step,...</a:t>
                      </a:r>
                    </a:p>
                  </a:txBody>
                  <a:tcPr/>
                </a:tc>
                <a:tc>
                  <a:txBody>
                    <a:bodyPr/>
                    <a:lstStyle/>
                    <a:p>
                      <a:r>
                        <a:rPr lang="en-GB" dirty="0"/>
                        <a:t>The objective of </a:t>
                      </a:r>
                      <a:r>
                        <a:rPr lang="en-GB" b="1" dirty="0"/>
                        <a:t>such</a:t>
                      </a:r>
                      <a:r>
                        <a:rPr lang="en-GB" dirty="0"/>
                        <a:t> </a:t>
                      </a:r>
                      <a:r>
                        <a:rPr lang="en-GB" b="1" dirty="0"/>
                        <a:t>a </a:t>
                      </a:r>
                      <a:r>
                        <a:rPr lang="en-GB" dirty="0"/>
                        <a:t>model...</a:t>
                      </a:r>
                    </a:p>
                  </a:txBody>
                  <a:tcPr/>
                </a:tc>
                <a:extLst>
                  <a:ext uri="{0D108BD9-81ED-4DB2-BD59-A6C34878D82A}">
                    <a16:rowId xmlns:a16="http://schemas.microsoft.com/office/drawing/2014/main" val="2995643511"/>
                  </a:ext>
                </a:extLst>
              </a:tr>
              <a:tr h="403751">
                <a:tc>
                  <a:txBody>
                    <a:bodyPr/>
                    <a:lstStyle/>
                    <a:p>
                      <a:r>
                        <a:rPr lang="en-GB" b="1" dirty="0"/>
                        <a:t>This is </a:t>
                      </a:r>
                      <a:r>
                        <a:rPr lang="en-GB" dirty="0"/>
                        <a:t>an unexpected result...</a:t>
                      </a:r>
                    </a:p>
                  </a:txBody>
                  <a:tcPr/>
                </a:tc>
                <a:tc>
                  <a:txBody>
                    <a:bodyPr/>
                    <a:lstStyle/>
                    <a:p>
                      <a:r>
                        <a:rPr lang="en-GB" b="1" dirty="0"/>
                        <a:t>This </a:t>
                      </a:r>
                      <a:r>
                        <a:rPr lang="en-GB" dirty="0"/>
                        <a:t>change leads to...</a:t>
                      </a:r>
                    </a:p>
                  </a:txBody>
                  <a:tcPr/>
                </a:tc>
                <a:extLst>
                  <a:ext uri="{0D108BD9-81ED-4DB2-BD59-A6C34878D82A}">
                    <a16:rowId xmlns:a16="http://schemas.microsoft.com/office/drawing/2014/main" val="651834897"/>
                  </a:ext>
                </a:extLst>
              </a:tr>
              <a:tr h="403751">
                <a:tc>
                  <a:txBody>
                    <a:bodyPr/>
                    <a:lstStyle/>
                    <a:p>
                      <a:r>
                        <a:rPr lang="en-GB" b="1" dirty="0"/>
                        <a:t>This</a:t>
                      </a:r>
                      <a:r>
                        <a:rPr lang="en-GB" dirty="0"/>
                        <a:t> </a:t>
                      </a:r>
                      <a:r>
                        <a:rPr lang="en-GB" b="1" dirty="0"/>
                        <a:t>approach</a:t>
                      </a:r>
                      <a:r>
                        <a:rPr lang="en-GB" dirty="0"/>
                        <a:t> showed...</a:t>
                      </a:r>
                    </a:p>
                  </a:txBody>
                  <a:tcPr/>
                </a:tc>
                <a:tc>
                  <a:txBody>
                    <a:bodyPr/>
                    <a:lstStyle/>
                    <a:p>
                      <a:r>
                        <a:rPr lang="en-GB" b="1" dirty="0"/>
                        <a:t>In contrast to</a:t>
                      </a:r>
                      <a:r>
                        <a:rPr lang="en-GB" dirty="0"/>
                        <a:t>...</a:t>
                      </a:r>
                    </a:p>
                  </a:txBody>
                  <a:tcPr/>
                </a:tc>
                <a:extLst>
                  <a:ext uri="{0D108BD9-81ED-4DB2-BD59-A6C34878D82A}">
                    <a16:rowId xmlns:a16="http://schemas.microsoft.com/office/drawing/2014/main" val="3789785190"/>
                  </a:ext>
                </a:extLst>
              </a:tr>
              <a:tr h="403751">
                <a:tc>
                  <a:txBody>
                    <a:bodyPr/>
                    <a:lstStyle/>
                    <a:p>
                      <a:r>
                        <a:rPr lang="en-GB" dirty="0"/>
                        <a:t>To approach </a:t>
                      </a:r>
                      <a:r>
                        <a:rPr lang="en-GB" b="1" dirty="0"/>
                        <a:t>these</a:t>
                      </a:r>
                      <a:r>
                        <a:rPr lang="en-GB" dirty="0"/>
                        <a:t> issues...</a:t>
                      </a:r>
                    </a:p>
                  </a:txBody>
                  <a:tcPr/>
                </a:tc>
                <a:tc>
                  <a:txBody>
                    <a:bodyPr/>
                    <a:lstStyle/>
                    <a:p>
                      <a:r>
                        <a:rPr lang="en-GB" b="1" dirty="0"/>
                        <a:t>Another approach...</a:t>
                      </a:r>
                    </a:p>
                  </a:txBody>
                  <a:tcPr/>
                </a:tc>
                <a:extLst>
                  <a:ext uri="{0D108BD9-81ED-4DB2-BD59-A6C34878D82A}">
                    <a16:rowId xmlns:a16="http://schemas.microsoft.com/office/drawing/2014/main" val="2797585261"/>
                  </a:ext>
                </a:extLst>
              </a:tr>
              <a:tr h="403751">
                <a:tc>
                  <a:txBody>
                    <a:bodyPr/>
                    <a:lstStyle/>
                    <a:p>
                      <a:r>
                        <a:rPr lang="en-GB" b="1" dirty="0"/>
                        <a:t>In the above section </a:t>
                      </a:r>
                      <a:r>
                        <a:rPr lang="en-GB" dirty="0"/>
                        <a:t>we have outlined..</a:t>
                      </a:r>
                    </a:p>
                  </a:txBody>
                  <a:tcPr/>
                </a:tc>
                <a:tc>
                  <a:txBody>
                    <a:bodyPr/>
                    <a:lstStyle/>
                    <a:p>
                      <a:r>
                        <a:rPr lang="en-GB" b="1" dirty="0"/>
                        <a:t>Additionally</a:t>
                      </a:r>
                      <a:r>
                        <a:rPr lang="en-GB" dirty="0"/>
                        <a:t>,...</a:t>
                      </a:r>
                    </a:p>
                  </a:txBody>
                  <a:tcPr/>
                </a:tc>
                <a:extLst>
                  <a:ext uri="{0D108BD9-81ED-4DB2-BD59-A6C34878D82A}">
                    <a16:rowId xmlns:a16="http://schemas.microsoft.com/office/drawing/2014/main" val="1760346875"/>
                  </a:ext>
                </a:extLst>
              </a:tr>
              <a:tr h="403751">
                <a:tc>
                  <a:txBody>
                    <a:bodyPr/>
                    <a:lstStyle/>
                    <a:p>
                      <a:r>
                        <a:rPr lang="en-GB" b="1" dirty="0"/>
                        <a:t>In the preceding sections </a:t>
                      </a:r>
                      <a:r>
                        <a:rPr lang="en-GB" dirty="0"/>
                        <a:t>we have seen..</a:t>
                      </a:r>
                    </a:p>
                  </a:txBody>
                  <a:tcPr/>
                </a:tc>
                <a:tc>
                  <a:txBody>
                    <a:bodyPr/>
                    <a:lstStyle/>
                    <a:p>
                      <a:r>
                        <a:rPr lang="en-GB" b="1" dirty="0"/>
                        <a:t>As mentioned before</a:t>
                      </a:r>
                      <a:r>
                        <a:rPr lang="en-GB" dirty="0"/>
                        <a:t>...</a:t>
                      </a:r>
                    </a:p>
                  </a:txBody>
                  <a:tcPr/>
                </a:tc>
                <a:extLst>
                  <a:ext uri="{0D108BD9-81ED-4DB2-BD59-A6C34878D82A}">
                    <a16:rowId xmlns:a16="http://schemas.microsoft.com/office/drawing/2014/main" val="4054903805"/>
                  </a:ext>
                </a:extLst>
              </a:tr>
              <a:tr h="403751">
                <a:tc>
                  <a:txBody>
                    <a:bodyPr/>
                    <a:lstStyle/>
                    <a:p>
                      <a:r>
                        <a:rPr lang="en-GB" b="1" dirty="0"/>
                        <a:t>Nevertheless</a:t>
                      </a:r>
                      <a:r>
                        <a:rPr lang="en-GB" dirty="0"/>
                        <a:t>,..</a:t>
                      </a:r>
                    </a:p>
                  </a:txBody>
                  <a:tcPr/>
                </a:tc>
                <a:tc>
                  <a:txBody>
                    <a:bodyPr/>
                    <a:lstStyle/>
                    <a:p>
                      <a:r>
                        <a:rPr lang="en-GB" b="1" dirty="0"/>
                        <a:t>This</a:t>
                      </a:r>
                      <a:r>
                        <a:rPr lang="en-GB" dirty="0"/>
                        <a:t> procedure...</a:t>
                      </a:r>
                    </a:p>
                  </a:txBody>
                  <a:tcPr/>
                </a:tc>
                <a:extLst>
                  <a:ext uri="{0D108BD9-81ED-4DB2-BD59-A6C34878D82A}">
                    <a16:rowId xmlns:a16="http://schemas.microsoft.com/office/drawing/2014/main" val="1906291516"/>
                  </a:ext>
                </a:extLst>
              </a:tr>
              <a:tr h="403751">
                <a:tc>
                  <a:txBody>
                    <a:bodyPr/>
                    <a:lstStyle/>
                    <a:p>
                      <a:r>
                        <a:rPr lang="en-GB" b="1" dirty="0"/>
                        <a:t>However</a:t>
                      </a:r>
                      <a:r>
                        <a:rPr lang="en-GB" dirty="0"/>
                        <a:t>, a particular advantage of..</a:t>
                      </a:r>
                    </a:p>
                  </a:txBody>
                  <a:tcPr/>
                </a:tc>
                <a:tc>
                  <a:txBody>
                    <a:bodyPr/>
                    <a:lstStyle/>
                    <a:p>
                      <a:r>
                        <a:rPr lang="en-GB" b="1" dirty="0"/>
                        <a:t>Again</a:t>
                      </a:r>
                      <a:r>
                        <a:rPr lang="en-GB" dirty="0"/>
                        <a:t>,...</a:t>
                      </a:r>
                    </a:p>
                  </a:txBody>
                  <a:tcPr/>
                </a:tc>
                <a:extLst>
                  <a:ext uri="{0D108BD9-81ED-4DB2-BD59-A6C34878D82A}">
                    <a16:rowId xmlns:a16="http://schemas.microsoft.com/office/drawing/2014/main" val="4253298723"/>
                  </a:ext>
                </a:extLst>
              </a:tr>
              <a:tr h="403751">
                <a:tc>
                  <a:txBody>
                    <a:bodyPr/>
                    <a:lstStyle/>
                    <a:p>
                      <a:r>
                        <a:rPr lang="en-GB" b="1" dirty="0"/>
                        <a:t>Again,</a:t>
                      </a:r>
                    </a:p>
                  </a:txBody>
                  <a:tcPr/>
                </a:tc>
                <a:tc>
                  <a:txBody>
                    <a:bodyPr/>
                    <a:lstStyle/>
                    <a:p>
                      <a:r>
                        <a:rPr lang="en-GB" b="1" dirty="0"/>
                        <a:t>Lastly</a:t>
                      </a:r>
                      <a:r>
                        <a:rPr lang="en-GB" dirty="0"/>
                        <a:t>,...</a:t>
                      </a:r>
                    </a:p>
                  </a:txBody>
                  <a:tcPr/>
                </a:tc>
                <a:extLst>
                  <a:ext uri="{0D108BD9-81ED-4DB2-BD59-A6C34878D82A}">
                    <a16:rowId xmlns:a16="http://schemas.microsoft.com/office/drawing/2014/main" val="2130341006"/>
                  </a:ext>
                </a:extLst>
              </a:tr>
              <a:tr h="403751">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70700887"/>
                  </a:ext>
                </a:extLst>
              </a:tr>
            </a:tbl>
          </a:graphicData>
        </a:graphic>
      </p:graphicFrame>
    </p:spTree>
    <p:extLst>
      <p:ext uri="{BB962C8B-B14F-4D97-AF65-F5344CB8AC3E}">
        <p14:creationId xmlns:p14="http://schemas.microsoft.com/office/powerpoint/2010/main" val="190492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and paragraph linking: overlapping vocabulary</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16</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531"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
        <p:nvSpPr>
          <p:cNvPr id="11" name="TextBox 10">
            <a:extLst>
              <a:ext uri="{FF2B5EF4-FFF2-40B4-BE49-F238E27FC236}">
                <a16:creationId xmlns:a16="http://schemas.microsoft.com/office/drawing/2014/main" id="{DABBB763-D118-418E-BBFA-1FD632F34DF6}"/>
              </a:ext>
            </a:extLst>
          </p:cNvPr>
          <p:cNvSpPr txBox="1"/>
          <p:nvPr/>
        </p:nvSpPr>
        <p:spPr>
          <a:xfrm>
            <a:off x="2101700" y="2140898"/>
            <a:ext cx="8861360" cy="4524315"/>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...from traditional and DC UC are still identical in all but the 57 bus case. However, taking line limits into account can yield better estimates for the final (AC OPF) cost. Nevertheless, the only case where we observed that the</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DC UC model </a:t>
            </a:r>
            <a:r>
              <a:rPr lang="en-GB" sz="2400" dirty="0">
                <a:effectLst/>
                <a:latin typeface="Calibri" panose="020F0502020204030204" pitchFamily="34" charset="0"/>
                <a:ea typeface="Calibri" panose="020F0502020204030204" pitchFamily="34" charset="0"/>
                <a:cs typeface="Times New Roman" panose="02020603050405020304" pitchFamily="18" charset="0"/>
              </a:rPr>
              <a:t>can find better commitment decisions than the traditional UC model is the 57 bus case.</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Ultimately, the question whether traditional or </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DC UC </a:t>
            </a:r>
            <a:r>
              <a:rPr lang="en-GB" sz="2400" dirty="0">
                <a:effectLst/>
                <a:latin typeface="Calibri" panose="020F0502020204030204" pitchFamily="34" charset="0"/>
                <a:ea typeface="Calibri" panose="020F0502020204030204" pitchFamily="34" charset="0"/>
                <a:cs typeface="Times New Roman" panose="02020603050405020304" pitchFamily="18" charset="0"/>
              </a:rPr>
              <a:t>is more appropriate is of secondary importance as we observed AC infeasibilities in the six and 24 bus cases. But in order to improve unit commitment models their results need to be AC feasible, so that they can actually be implemented.</a:t>
            </a:r>
          </a:p>
        </p:txBody>
      </p:sp>
      <p:cxnSp>
        <p:nvCxnSpPr>
          <p:cNvPr id="4" name="Straight Arrow Connector 3">
            <a:extLst>
              <a:ext uri="{FF2B5EF4-FFF2-40B4-BE49-F238E27FC236}">
                <a16:creationId xmlns:a16="http://schemas.microsoft.com/office/drawing/2014/main" id="{D5A7928D-C19F-4B8D-9FB8-9E554F8A700C}"/>
              </a:ext>
            </a:extLst>
          </p:cNvPr>
          <p:cNvCxnSpPr>
            <a:cxnSpLocks/>
          </p:cNvCxnSpPr>
          <p:nvPr/>
        </p:nvCxnSpPr>
        <p:spPr>
          <a:xfrm>
            <a:off x="6799384" y="3617769"/>
            <a:ext cx="1477108" cy="920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82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and paragraphing linking </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17</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322700" y="1749287"/>
            <a:ext cx="9078688" cy="4583613"/>
          </a:xfrm>
        </p:spPr>
        <p:txBody>
          <a:bodyPr/>
          <a:lstStyle/>
          <a:p>
            <a:pPr marL="728116" lvl="1" indent="0">
              <a:buNone/>
            </a:pPr>
            <a:endParaRPr lang="en-GB" dirty="0"/>
          </a:p>
          <a:p>
            <a:pPr marL="728116" lvl="1" indent="0">
              <a:buNone/>
            </a:pPr>
            <a:endParaRPr lang="en-GB" dirty="0"/>
          </a:p>
          <a:p>
            <a:pPr marL="728116" lvl="1" indent="0">
              <a:buNone/>
            </a:pPr>
            <a:endParaRPr lang="en-GB" dirty="0"/>
          </a:p>
          <a:p>
            <a:pPr marL="728116" lvl="1" indent="0">
              <a:buNone/>
            </a:pPr>
            <a:endParaRPr lang="en-GB" dirty="0"/>
          </a:p>
          <a:p>
            <a:pPr marL="728116" lvl="1" indent="0">
              <a:buNone/>
            </a:pPr>
            <a:endParaRPr lang="en-GB" dirty="0"/>
          </a:p>
          <a:p>
            <a:endParaRPr lang="en-GB" dirty="0"/>
          </a:p>
          <a:p>
            <a:r>
              <a:rPr lang="en-GB" dirty="0"/>
              <a:t> </a:t>
            </a:r>
          </a:p>
        </p:txBody>
      </p:sp>
      <p:sp>
        <p:nvSpPr>
          <p:cNvPr id="10" name="Text Placeholder 2">
            <a:extLst>
              <a:ext uri="{FF2B5EF4-FFF2-40B4-BE49-F238E27FC236}">
                <a16:creationId xmlns:a16="http://schemas.microsoft.com/office/drawing/2014/main" id="{DD3DAB3D-622B-4E53-ABAF-BCB81D62C48C}"/>
              </a:ext>
            </a:extLst>
          </p:cNvPr>
          <p:cNvSpPr txBox="1">
            <a:spLocks/>
          </p:cNvSpPr>
          <p:nvPr/>
        </p:nvSpPr>
        <p:spPr>
          <a:xfrm>
            <a:off x="2101700" y="1822900"/>
            <a:ext cx="9565500" cy="451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91054" algn="l" rtl="0">
              <a:lnSpc>
                <a:spcPct val="100000"/>
              </a:lnSpc>
              <a:spcBef>
                <a:spcPts val="800"/>
              </a:spcBef>
              <a:spcAft>
                <a:spcPts val="0"/>
              </a:spcAft>
              <a:buClr>
                <a:schemeClr val="dk2"/>
              </a:buClr>
              <a:buSzPts val="2200"/>
              <a:buFont typeface="Barlow"/>
              <a:buChar char="▪"/>
              <a:defRPr sz="2933" b="0" i="0" u="none" strike="noStrike" cap="none">
                <a:solidFill>
                  <a:schemeClr val="dk1"/>
                </a:solidFill>
                <a:latin typeface="Barlow"/>
                <a:ea typeface="Barlow"/>
                <a:cs typeface="Barlow"/>
                <a:sym typeface="Barlow"/>
              </a:defRPr>
            </a:lvl1pPr>
            <a:lvl2pPr marL="1219170" marR="0" lvl="1" indent="-491054" algn="l" rtl="0">
              <a:lnSpc>
                <a:spcPct val="100000"/>
              </a:lnSpc>
              <a:spcBef>
                <a:spcPts val="0"/>
              </a:spcBef>
              <a:spcAft>
                <a:spcPts val="0"/>
              </a:spcAft>
              <a:buClr>
                <a:schemeClr val="dk2"/>
              </a:buClr>
              <a:buSzPts val="2200"/>
              <a:buFont typeface="Barlow"/>
              <a:buChar char="▫"/>
              <a:defRPr sz="2933" b="0" i="0" u="none" strike="noStrike" cap="none">
                <a:solidFill>
                  <a:schemeClr val="dk1"/>
                </a:solidFill>
                <a:latin typeface="Barlow"/>
                <a:ea typeface="Barlow"/>
                <a:cs typeface="Barlow"/>
                <a:sym typeface="Barlow"/>
              </a:defRPr>
            </a:lvl2pPr>
            <a:lvl3pPr marL="1828754" marR="0" lvl="2" indent="-491054" algn="l" rtl="0">
              <a:lnSpc>
                <a:spcPct val="100000"/>
              </a:lnSpc>
              <a:spcBef>
                <a:spcPts val="0"/>
              </a:spcBef>
              <a:spcAft>
                <a:spcPts val="0"/>
              </a:spcAft>
              <a:buClr>
                <a:schemeClr val="dk2"/>
              </a:buClr>
              <a:buSzPts val="2200"/>
              <a:buFont typeface="Barlow"/>
              <a:buChar char="▫"/>
              <a:defRPr sz="2933" b="0" i="0" u="none" strike="noStrike" cap="none">
                <a:solidFill>
                  <a:schemeClr val="dk1"/>
                </a:solidFill>
                <a:latin typeface="Barlow"/>
                <a:ea typeface="Barlow"/>
                <a:cs typeface="Barlow"/>
                <a:sym typeface="Barlow"/>
              </a:defRPr>
            </a:lvl3pPr>
            <a:lvl4pPr marL="2438339" marR="0" lvl="3"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4pPr>
            <a:lvl5pPr marL="3047924" marR="0" lvl="4"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5pPr>
            <a:lvl6pPr marL="3657509" marR="0" lvl="5"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6pPr>
            <a:lvl7pPr marL="4267093" marR="0" lvl="6"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7pPr>
            <a:lvl8pPr marL="4876678" marR="0" lvl="7"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8pPr>
            <a:lvl9pPr marL="5486263" marR="0" lvl="8"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9pPr>
          </a:lstStyle>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r>
              <a:rPr kumimoji="0" lang="en-GB" sz="2933" b="1" i="0" u="none" strike="noStrike" kern="0" cap="none" spc="0" normalizeH="0" baseline="0" noProof="0" dirty="0">
                <a:ln>
                  <a:noFill/>
                </a:ln>
                <a:solidFill>
                  <a:srgbClr val="434343"/>
                </a:solidFill>
                <a:effectLst/>
                <a:uLnTx/>
                <a:uFillTx/>
                <a:latin typeface="Barlow"/>
                <a:sym typeface="Barlow"/>
              </a:rPr>
              <a:t>Task</a:t>
            </a:r>
            <a:r>
              <a:rPr kumimoji="0" lang="en-GB" sz="2933" b="0" i="0" u="none" strike="noStrike" kern="0" cap="none" spc="0" normalizeH="0" baseline="0" noProof="0" dirty="0">
                <a:ln>
                  <a:noFill/>
                </a:ln>
                <a:solidFill>
                  <a:srgbClr val="434343"/>
                </a:solidFill>
                <a:effectLst/>
                <a:uLnTx/>
                <a:uFillTx/>
                <a:latin typeface="Barlow"/>
                <a:sym typeface="Barlow"/>
              </a:rPr>
              <a:t>: Go to </a:t>
            </a:r>
            <a:r>
              <a:rPr kumimoji="0" lang="en-GB" sz="2400" b="0" i="0" u="none" strike="noStrike" kern="0" cap="none" spc="0" normalizeH="0" baseline="0" noProof="0" dirty="0">
                <a:ln>
                  <a:noFill/>
                </a:ln>
                <a:solidFill>
                  <a:srgbClr val="0070C0"/>
                </a:solidFill>
                <a:effectLst/>
                <a:uLnTx/>
                <a:uFillTx/>
                <a:latin typeface="Barlow"/>
                <a:sym typeface="Barlow"/>
                <a:hlinkClick r:id="rId3">
                  <a:extLst>
                    <a:ext uri="{A12FA001-AC4F-418D-AE19-62706E023703}">
                      <ahyp:hlinkClr xmlns:ahyp="http://schemas.microsoft.com/office/drawing/2018/hyperlinkcolor" val="tx"/>
                    </a:ext>
                  </a:extLst>
                </a:hlinkClick>
              </a:rPr>
              <a:t>https://teaching.maths.ed.ac.uk/main/postgraduate-taught/msc-programmes/operational-research/assessment/projects/dissertations</a:t>
            </a:r>
            <a:endParaRPr kumimoji="0" lang="en-GB" sz="2400" b="0" i="0" u="none" strike="noStrike" kern="0" cap="none" spc="0" normalizeH="0" baseline="0" noProof="0" dirty="0">
              <a:ln>
                <a:noFill/>
              </a:ln>
              <a:solidFill>
                <a:srgbClr val="0070C0"/>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lang="en-GB" kern="0" dirty="0">
              <a:solidFill>
                <a:srgbClr val="434343"/>
              </a:solidFill>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r>
              <a:rPr kumimoji="0" lang="en-GB" sz="2400" b="0" i="0" u="none" strike="noStrike" kern="0" cap="none" spc="0" normalizeH="0" baseline="0" noProof="0" dirty="0">
                <a:ln>
                  <a:noFill/>
                </a:ln>
                <a:solidFill>
                  <a:srgbClr val="434343"/>
                </a:solidFill>
                <a:effectLst/>
                <a:uLnTx/>
                <a:uFillTx/>
                <a:latin typeface="Barlow"/>
                <a:sym typeface="Barlow"/>
              </a:rPr>
              <a:t>Again, access one or two of the sample good dissertations, but this time notice how the writers link paragraphs and sections together. </a:t>
            </a: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400"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r>
              <a:rPr kumimoji="0" lang="en-GB" sz="2400" b="0" i="0" u="none" strike="noStrike" kern="0" cap="none" spc="0" normalizeH="0" baseline="0" noProof="0" dirty="0">
                <a:ln>
                  <a:noFill/>
                </a:ln>
                <a:solidFill>
                  <a:srgbClr val="434343"/>
                </a:solidFill>
                <a:effectLst/>
                <a:uLnTx/>
                <a:uFillTx/>
                <a:latin typeface="Barlow"/>
                <a:sym typeface="Barlow"/>
              </a:rPr>
              <a:t>Take a not</a:t>
            </a:r>
            <a:r>
              <a:rPr lang="en-GB" sz="2400" kern="0" dirty="0">
                <a:solidFill>
                  <a:srgbClr val="434343"/>
                </a:solidFill>
              </a:rPr>
              <a:t>e of any transitional phrases that they use. Can you find any examples of overlapping vocabulary between the end of one paragraph/section and the beginning of the next one?</a:t>
            </a:r>
            <a:endParaRPr kumimoji="0" lang="en-GB" sz="2400"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728116" marR="0" lvl="1" indent="0" algn="l" defTabSz="914400" rtl="0" eaLnBrk="1" fontAlgn="auto" latinLnBrk="0" hangingPunct="1">
              <a:lnSpc>
                <a:spcPct val="100000"/>
              </a:lnSpc>
              <a:spcBef>
                <a:spcPts val="0"/>
              </a:spcBef>
              <a:spcAft>
                <a:spcPts val="0"/>
              </a:spcAft>
              <a:buClr>
                <a:srgbClr val="D9D9D9"/>
              </a:buClr>
              <a:buSzPts val="2200"/>
              <a:buFont typeface="Barlow"/>
              <a:buNone/>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609585" marR="0" lvl="0" indent="-491054" algn="l" defTabSz="914400" rtl="0" eaLnBrk="1" fontAlgn="auto" latinLnBrk="0" hangingPunct="1">
              <a:lnSpc>
                <a:spcPct val="100000"/>
              </a:lnSpc>
              <a:spcBef>
                <a:spcPts val="800"/>
              </a:spcBef>
              <a:spcAft>
                <a:spcPts val="0"/>
              </a:spcAft>
              <a:buClr>
                <a:srgbClr val="D9D9D9"/>
              </a:buClr>
              <a:buSzPts val="2200"/>
              <a:buFont typeface="Barlow"/>
              <a:buChar char="▪"/>
              <a:tabLst/>
              <a:defRPr/>
            </a:pPr>
            <a:endParaRPr kumimoji="0" lang="en-GB" sz="2933" b="0" i="0" u="none" strike="noStrike" kern="0" cap="none" spc="0" normalizeH="0" baseline="0" noProof="0" dirty="0">
              <a:ln>
                <a:noFill/>
              </a:ln>
              <a:solidFill>
                <a:srgbClr val="434343"/>
              </a:solidFill>
              <a:effectLst/>
              <a:uLnTx/>
              <a:uFillTx/>
              <a:latin typeface="Barlow"/>
              <a:sym typeface="Barlow"/>
            </a:endParaRPr>
          </a:p>
          <a:p>
            <a:pPr marL="609585" marR="0" lvl="0" indent="-491054" algn="l" defTabSz="914400" rtl="0" eaLnBrk="1" fontAlgn="auto" latinLnBrk="0" hangingPunct="1">
              <a:lnSpc>
                <a:spcPct val="100000"/>
              </a:lnSpc>
              <a:spcBef>
                <a:spcPts val="800"/>
              </a:spcBef>
              <a:spcAft>
                <a:spcPts val="0"/>
              </a:spcAft>
              <a:buClr>
                <a:srgbClr val="D9D9D9"/>
              </a:buClr>
              <a:buSzPts val="2200"/>
              <a:buFont typeface="Barlow"/>
              <a:buChar char="▪"/>
              <a:tabLst/>
              <a:defRPr/>
            </a:pPr>
            <a:r>
              <a:rPr kumimoji="0" lang="en-GB" sz="2933" b="0" i="0" u="none" strike="noStrike" kern="0" cap="none" spc="0" normalizeH="0" baseline="0" noProof="0" dirty="0">
                <a:ln>
                  <a:noFill/>
                </a:ln>
                <a:solidFill>
                  <a:srgbClr val="434343"/>
                </a:solidFill>
                <a:effectLst/>
                <a:uLnTx/>
                <a:uFillTx/>
                <a:latin typeface="Barlow"/>
                <a:sym typeface="Barlow"/>
              </a:rPr>
              <a:t> </a:t>
            </a:r>
          </a:p>
        </p:txBody>
      </p:sp>
    </p:spTree>
    <p:extLst>
      <p:ext uri="{BB962C8B-B14F-4D97-AF65-F5344CB8AC3E}">
        <p14:creationId xmlns:p14="http://schemas.microsoft.com/office/powerpoint/2010/main" val="152049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Precise phrasing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18</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pPr marL="118531"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
        <p:nvSpPr>
          <p:cNvPr id="11" name="TextBox 10">
            <a:extLst>
              <a:ext uri="{FF2B5EF4-FFF2-40B4-BE49-F238E27FC236}">
                <a16:creationId xmlns:a16="http://schemas.microsoft.com/office/drawing/2014/main" id="{DABBB763-D118-418E-BBFA-1FD632F34DF6}"/>
              </a:ext>
            </a:extLst>
          </p:cNvPr>
          <p:cNvSpPr txBox="1"/>
          <p:nvPr/>
        </p:nvSpPr>
        <p:spPr>
          <a:xfrm>
            <a:off x="1875691" y="1723292"/>
            <a:ext cx="9347511" cy="5303631"/>
          </a:xfrm>
          <a:prstGeom prst="rect">
            <a:avLst/>
          </a:prstGeom>
          <a:noFill/>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C</a:t>
            </a:r>
            <a:r>
              <a:rPr lang="en-GB" sz="2400" b="1" dirty="0">
                <a:effectLst/>
                <a:latin typeface="Calibri" panose="020F0502020204030204" pitchFamily="34" charset="0"/>
                <a:ea typeface="Calibri" panose="020F0502020204030204" pitchFamily="34" charset="0"/>
                <a:cs typeface="Times New Roman" panose="02020603050405020304" pitchFamily="18" charset="0"/>
              </a:rPr>
              <a:t>ompare:</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800"/>
              </a:spcAft>
              <a:buClrTx/>
              <a:buSzTx/>
              <a:buFontTx/>
              <a:buAutoNum type="alphaLcParenR"/>
              <a:tabLst/>
              <a:defRPr/>
            </a:pPr>
            <a:r>
              <a:rPr kumimoji="0" lang="en-GB" sz="2400" b="0" i="0" u="none" strike="noStrike" kern="1200" cap="none" spc="0" normalizeH="0" baseline="0" noProof="0" dirty="0">
                <a:ln>
                  <a:noFill/>
                </a:ln>
                <a:solidFill>
                  <a:srgbClr val="434343"/>
                </a:solidFill>
                <a:effectLst/>
                <a:uLnTx/>
                <a:uFillTx/>
                <a:latin typeface="Arial"/>
                <a:ea typeface="+mn-ea"/>
                <a:cs typeface="+mn-cs"/>
              </a:rPr>
              <a:t>Gonnissen et al. (2013) </a:t>
            </a:r>
            <a:r>
              <a:rPr lang="en-GB" sz="2400" dirty="0">
                <a:solidFill>
                  <a:srgbClr val="434343"/>
                </a:solidFill>
                <a:latin typeface="Arial"/>
              </a:rPr>
              <a:t>observed an </a:t>
            </a:r>
            <a:r>
              <a:rPr kumimoji="0" lang="en-GB" sz="2400" b="0" i="0" u="none" strike="noStrike" kern="1200" cap="none" spc="0" normalizeH="0" baseline="0" noProof="0" dirty="0">
                <a:ln>
                  <a:noFill/>
                </a:ln>
                <a:solidFill>
                  <a:srgbClr val="434343"/>
                </a:solidFill>
                <a:effectLst/>
                <a:uLnTx/>
                <a:uFillTx/>
                <a:latin typeface="Arial"/>
                <a:ea typeface="+mn-ea"/>
                <a:cs typeface="+mn-cs"/>
              </a:rPr>
              <a:t>increase in obesity and decrease in sleep. Examining these in detail, they found an association, between sleep duration and BMI...</a:t>
            </a:r>
          </a:p>
          <a:p>
            <a:pPr marL="457200" marR="0" lvl="0" indent="-457200" algn="l" defTabSz="914400" rtl="0" eaLnBrk="1" fontAlgn="auto" latinLnBrk="0" hangingPunct="1">
              <a:lnSpc>
                <a:spcPct val="107000"/>
              </a:lnSpc>
              <a:spcBef>
                <a:spcPts val="0"/>
              </a:spcBef>
              <a:spcAft>
                <a:spcPts val="800"/>
              </a:spcAft>
              <a:buClrTx/>
              <a:buSzTx/>
              <a:buFontTx/>
              <a:buAutoNum type="alphaLcParenR"/>
              <a:tabLst/>
              <a:defRPr/>
            </a:pPr>
            <a:endParaRPr kumimoji="0" lang="en-GB" sz="2400" b="0" i="0" u="none" strike="noStrike" kern="1200" cap="none" spc="0" normalizeH="0" baseline="0" noProof="0" dirty="0">
              <a:ln>
                <a:noFill/>
              </a:ln>
              <a:solidFill>
                <a:srgbClr val="434343"/>
              </a:solidFill>
              <a:effectLst/>
              <a:uLnTx/>
              <a:uFillTx/>
              <a:latin typeface="Arial"/>
              <a:ea typeface="+mn-ea"/>
              <a:cs typeface="+mn-cs"/>
            </a:endParaRPr>
          </a:p>
          <a:p>
            <a:pPr marL="457200" marR="0" lvl="0" indent="-457200" algn="l" defTabSz="914400" rtl="0" eaLnBrk="1" fontAlgn="auto" latinLnBrk="0" hangingPunct="1">
              <a:lnSpc>
                <a:spcPct val="107000"/>
              </a:lnSpc>
              <a:spcBef>
                <a:spcPts val="0"/>
              </a:spcBef>
              <a:spcAft>
                <a:spcPts val="800"/>
              </a:spcAft>
              <a:buClrTx/>
              <a:buSzTx/>
              <a:buFontTx/>
              <a:buAutoNum type="alphaLcParenR"/>
              <a:tabLst/>
              <a:defRPr/>
            </a:pPr>
            <a:r>
              <a:rPr lang="en-GB" sz="2400" dirty="0"/>
              <a:t>Gonnissen et al. (2013) observed a  </a:t>
            </a:r>
            <a:r>
              <a:rPr lang="en-GB" sz="2400" u="sng" dirty="0">
                <a:solidFill>
                  <a:srgbClr val="00B050"/>
                </a:solidFill>
              </a:rPr>
              <a:t>concurrent </a:t>
            </a:r>
            <a:r>
              <a:rPr lang="en-GB" sz="2400" dirty="0"/>
              <a:t>increase in obesity and decrease in </a:t>
            </a:r>
            <a:r>
              <a:rPr lang="en-GB" sz="2400" u="sng" dirty="0">
                <a:solidFill>
                  <a:srgbClr val="00B050"/>
                </a:solidFill>
              </a:rPr>
              <a:t>average self-reported </a:t>
            </a:r>
            <a:r>
              <a:rPr lang="en-GB" sz="2400" dirty="0"/>
              <a:t>sleep </a:t>
            </a:r>
            <a:r>
              <a:rPr lang="en-GB" sz="2400" u="sng" dirty="0">
                <a:solidFill>
                  <a:srgbClr val="00B050"/>
                </a:solidFill>
              </a:rPr>
              <a:t>duration.</a:t>
            </a:r>
            <a:r>
              <a:rPr lang="en-GB" sz="2400" dirty="0"/>
              <a:t> Examining these </a:t>
            </a:r>
            <a:r>
              <a:rPr lang="en-GB" sz="2400" u="sng" dirty="0">
                <a:solidFill>
                  <a:srgbClr val="00B050"/>
                </a:solidFill>
              </a:rPr>
              <a:t>two trends</a:t>
            </a:r>
            <a:r>
              <a:rPr lang="en-GB" sz="2400" dirty="0">
                <a:solidFill>
                  <a:srgbClr val="00B050"/>
                </a:solidFill>
              </a:rPr>
              <a:t> </a:t>
            </a:r>
            <a:r>
              <a:rPr lang="en-GB" sz="2400" dirty="0"/>
              <a:t>in </a:t>
            </a:r>
            <a:r>
              <a:rPr lang="en-GB" sz="2400" u="sng" dirty="0">
                <a:solidFill>
                  <a:srgbClr val="00B050"/>
                </a:solidFill>
              </a:rPr>
              <a:t>more</a:t>
            </a:r>
            <a:r>
              <a:rPr lang="en-GB" sz="2400" dirty="0"/>
              <a:t> detail, they found an </a:t>
            </a:r>
            <a:r>
              <a:rPr lang="en-GB" sz="2400" u="sng" dirty="0">
                <a:solidFill>
                  <a:srgbClr val="00B050"/>
                </a:solidFill>
              </a:rPr>
              <a:t>inverse</a:t>
            </a:r>
            <a:r>
              <a:rPr lang="en-GB" sz="2400" dirty="0"/>
              <a:t> association between sleep duration and BMI...</a:t>
            </a:r>
          </a:p>
          <a:p>
            <a:pPr marL="457200" indent="-457200">
              <a:lnSpc>
                <a:spcPct val="107000"/>
              </a:lnSpc>
              <a:spcAft>
                <a:spcPts val="800"/>
              </a:spcAft>
              <a:buAutoNum type="alphaLcParenR"/>
            </a:pPr>
            <a:endParaRPr lang="en-GB" sz="2000" dirty="0"/>
          </a:p>
          <a:p>
            <a:pPr marL="457200" indent="-457200">
              <a:lnSpc>
                <a:spcPct val="107000"/>
              </a:lnSpc>
              <a:spcAft>
                <a:spcPts val="800"/>
              </a:spcAft>
              <a:buAutoNum type="alphaLcParen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28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 Hedging and boosting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19</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1828800" y="1973942"/>
            <a:ext cx="9838400" cy="4358957"/>
          </a:xfrm>
        </p:spPr>
        <p:txBody>
          <a:bodyPr/>
          <a:lstStyle/>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
        <p:nvSpPr>
          <p:cNvPr id="10" name="TextBox 9">
            <a:extLst>
              <a:ext uri="{FF2B5EF4-FFF2-40B4-BE49-F238E27FC236}">
                <a16:creationId xmlns:a16="http://schemas.microsoft.com/office/drawing/2014/main" id="{C359CF17-63C6-453E-AC23-52C9AB2C6AE4}"/>
              </a:ext>
            </a:extLst>
          </p:cNvPr>
          <p:cNvSpPr txBox="1"/>
          <p:nvPr/>
        </p:nvSpPr>
        <p:spPr>
          <a:xfrm>
            <a:off x="1828800" y="1973943"/>
            <a:ext cx="9394403" cy="5262979"/>
          </a:xfrm>
          <a:prstGeom prst="rect">
            <a:avLst/>
          </a:prstGeom>
          <a:noFill/>
        </p:spPr>
        <p:txBody>
          <a:bodyPr wrap="square">
            <a:spAutoFit/>
          </a:bodyPr>
          <a:lstStyle/>
          <a:p>
            <a:r>
              <a:rPr lang="en-GB" sz="2400" b="1" dirty="0">
                <a:cs typeface="Times New Roman" panose="02020603050405020304" pitchFamily="18" charset="0"/>
              </a:rPr>
              <a:t>Hedging: Showing caution</a:t>
            </a:r>
          </a:p>
          <a:p>
            <a:endParaRPr lang="en-GB" sz="2400" dirty="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 plots for subjects CA01, SA05 and SA07 are almost counterintuitive, because there is no correlation or even a negative one to PM1 and PM2.5. </a:t>
            </a: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possible explanation is </a:t>
            </a:r>
            <a:r>
              <a:rPr lang="en-GB" sz="2000" dirty="0">
                <a:effectLst/>
                <a:latin typeface="Calibri" panose="020F0502020204030204" pitchFamily="34" charset="0"/>
                <a:ea typeface="Calibri" panose="020F0502020204030204" pitchFamily="34" charset="0"/>
                <a:cs typeface="Times New Roman" panose="02020603050405020304" pitchFamily="18" charset="0"/>
              </a:rPr>
              <a:t>that their medication mitigates the effect of air pollution.</a:t>
            </a:r>
          </a:p>
          <a:p>
            <a:endParaRPr lang="en-GB" sz="2000" dirty="0">
              <a:cs typeface="Times New Roman" panose="02020603050405020304" pitchFamily="18" charset="0"/>
            </a:endParaRPr>
          </a:p>
          <a:p>
            <a:r>
              <a:rPr lang="en-GB" sz="2000" dirty="0">
                <a:latin typeface="Calibri" panose="020F0502020204030204" pitchFamily="34" charset="0"/>
                <a:cs typeface="Calibri" panose="020F0502020204030204" pitchFamily="34" charset="0"/>
              </a:rPr>
              <a:t>Future studies </a:t>
            </a:r>
            <a:r>
              <a:rPr lang="en-GB" sz="2000" b="1" dirty="0">
                <a:solidFill>
                  <a:srgbClr val="0070C0"/>
                </a:solidFill>
                <a:latin typeface="Calibri" panose="020F0502020204030204" pitchFamily="34" charset="0"/>
                <a:cs typeface="Calibri" panose="020F0502020204030204" pitchFamily="34" charset="0"/>
              </a:rPr>
              <a:t>could</a:t>
            </a:r>
            <a:r>
              <a:rPr lang="en-GB" sz="2000" dirty="0">
                <a:solidFill>
                  <a:srgbClr val="0070C0"/>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focus on the influence of different data on the results or on exploring more model variations. Data-wise one </a:t>
            </a:r>
            <a:r>
              <a:rPr lang="en-GB" sz="2000" b="1" dirty="0">
                <a:solidFill>
                  <a:srgbClr val="0070C0"/>
                </a:solidFill>
                <a:latin typeface="Calibri" panose="020F0502020204030204" pitchFamily="34" charset="0"/>
                <a:cs typeface="Calibri" panose="020F0502020204030204" pitchFamily="34" charset="0"/>
              </a:rPr>
              <a:t>could</a:t>
            </a:r>
            <a:r>
              <a:rPr lang="en-GB" sz="2000" dirty="0">
                <a:latin typeface="Calibri" panose="020F0502020204030204" pitchFamily="34" charset="0"/>
                <a:cs typeface="Calibri" panose="020F0502020204030204" pitchFamily="34" charset="0"/>
              </a:rPr>
              <a:t> look at how the existing results change when the time period is extended or decreased from 6 years or come up with different ways of generating and handling the population data. Model-wise there are a lot of options, though this </a:t>
            </a:r>
            <a:r>
              <a:rPr lang="en-GB" sz="2000" b="1" dirty="0">
                <a:solidFill>
                  <a:srgbClr val="0070C0"/>
                </a:solidFill>
                <a:latin typeface="Calibri" panose="020F0502020204030204" pitchFamily="34" charset="0"/>
                <a:cs typeface="Calibri" panose="020F0502020204030204" pitchFamily="34" charset="0"/>
              </a:rPr>
              <a:t>might</a:t>
            </a:r>
            <a:r>
              <a:rPr lang="en-GB" sz="2000" dirty="0">
                <a:solidFill>
                  <a:srgbClr val="0070C0"/>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again be highly situation-dependent. </a:t>
            </a:r>
          </a:p>
          <a:p>
            <a:endParaRPr lang="en-GB" sz="2400" dirty="0">
              <a:latin typeface="Times New Roman" panose="02020603050405020304" pitchFamily="18" charset="0"/>
              <a:cs typeface="Times New Roman" panose="02020603050405020304" pitchFamily="18" charset="0"/>
            </a:endParaRPr>
          </a:p>
          <a:p>
            <a:r>
              <a:rPr lang="en-GB" dirty="0"/>
              <a:t>Nevertheless, in terms of computational cost coarse data files </a:t>
            </a:r>
            <a:r>
              <a:rPr lang="en-GB" b="1" dirty="0">
                <a:solidFill>
                  <a:srgbClr val="0070C0"/>
                </a:solidFill>
              </a:rPr>
              <a:t>seem</a:t>
            </a:r>
            <a:r>
              <a:rPr lang="en-GB" dirty="0"/>
              <a:t> more successful than move blockers, so we will use this approximation type for all following test runs. </a:t>
            </a:r>
            <a:endParaRPr lang="en-GB"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26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 name="Rounded Rectangular Callout 1"/>
          <p:cNvSpPr/>
          <p:nvPr/>
        </p:nvSpPr>
        <p:spPr>
          <a:xfrm>
            <a:off x="4012276" y="2349731"/>
            <a:ext cx="5791200" cy="322533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34343"/>
                </a:solidFill>
                <a:effectLst/>
                <a:uLnTx/>
                <a:uFillTx/>
                <a:latin typeface="Arial"/>
                <a:ea typeface="+mn-ea"/>
                <a:cs typeface="+mn-cs"/>
              </a:rPr>
              <a:t>What do you understand by </a:t>
            </a:r>
            <a:r>
              <a:rPr kumimoji="0" lang="en-GB" sz="3600" b="0" i="1" u="none" strike="noStrike" kern="1200" cap="none" spc="0" normalizeH="0" baseline="0" noProof="0" dirty="0">
                <a:ln>
                  <a:noFill/>
                </a:ln>
                <a:solidFill>
                  <a:srgbClr val="434343"/>
                </a:solidFill>
                <a:effectLst/>
                <a:uLnTx/>
                <a:uFillTx/>
                <a:latin typeface="Arial"/>
                <a:ea typeface="+mn-ea"/>
                <a:cs typeface="+mn-cs"/>
              </a:rPr>
              <a:t>style and clarity of writing</a:t>
            </a:r>
            <a:r>
              <a:rPr kumimoji="0" lang="en-GB" sz="3600" b="0" i="0" u="none" strike="noStrike" kern="1200" cap="none" spc="0" normalizeH="0" baseline="0" noProof="0" dirty="0">
                <a:ln>
                  <a:noFill/>
                </a:ln>
                <a:solidFill>
                  <a:srgbClr val="434343"/>
                </a:solidFill>
                <a:effectLst/>
                <a:uLnTx/>
                <a:uFillTx/>
                <a:latin typeface="Arial"/>
                <a:ea typeface="+mn-ea"/>
                <a:cs typeface="+mn-cs"/>
              </a:rPr>
              <a:t> in relation to your dissertation?</a:t>
            </a:r>
          </a:p>
        </p:txBody>
      </p:sp>
    </p:spTree>
    <p:extLst>
      <p:ext uri="{BB962C8B-B14F-4D97-AF65-F5344CB8AC3E}">
        <p14:creationId xmlns:p14="http://schemas.microsoft.com/office/powerpoint/2010/main" val="129935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 Hedging and boosting</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20</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1828800" y="1973942"/>
            <a:ext cx="9838400" cy="4358957"/>
          </a:xfrm>
        </p:spPr>
        <p:txBody>
          <a:bodyPr/>
          <a:lstStyle/>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
        <p:nvSpPr>
          <p:cNvPr id="13" name="TextBox 12">
            <a:extLst>
              <a:ext uri="{FF2B5EF4-FFF2-40B4-BE49-F238E27FC236}">
                <a16:creationId xmlns:a16="http://schemas.microsoft.com/office/drawing/2014/main" id="{5C9FDE65-C321-46E6-A593-42881AD06124}"/>
              </a:ext>
            </a:extLst>
          </p:cNvPr>
          <p:cNvSpPr txBox="1"/>
          <p:nvPr/>
        </p:nvSpPr>
        <p:spPr>
          <a:xfrm>
            <a:off x="2133599" y="2067340"/>
            <a:ext cx="9089603" cy="433195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rPr>
              <a:t>Boosting: Showing confidence</a:t>
            </a:r>
            <a:endParaRPr kumimoji="0" lang="en-GB" sz="24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434343"/>
                </a:solidFill>
                <a:effectLst/>
                <a:uLnTx/>
                <a:uFillTx/>
                <a:latin typeface="+mj-lt"/>
                <a:ea typeface="Calibri" panose="020F0502020204030204" pitchFamily="34" charset="0"/>
                <a:cs typeface="Times New Roman" panose="02020603050405020304" pitchFamily="18" charset="0"/>
              </a:rPr>
              <a:t>This </a:t>
            </a:r>
            <a:r>
              <a:rPr kumimoji="0" lang="en-GB" sz="2400" b="0" i="0" u="none" strike="noStrike" kern="1200" cap="none" spc="0" normalizeH="0" baseline="0" noProof="0" dirty="0">
                <a:ln>
                  <a:noFill/>
                </a:ln>
                <a:solidFill>
                  <a:srgbClr val="434343"/>
                </a:solidFill>
                <a:effectLst/>
                <a:highlight>
                  <a:srgbClr val="00FFFF"/>
                </a:highlight>
                <a:uLnTx/>
                <a:uFillTx/>
                <a:latin typeface="+mj-lt"/>
                <a:ea typeface="Calibri" panose="020F0502020204030204" pitchFamily="34" charset="0"/>
                <a:cs typeface="Times New Roman" panose="02020603050405020304" pitchFamily="18" charset="0"/>
              </a:rPr>
              <a:t>demonstrates </a:t>
            </a:r>
            <a:r>
              <a:rPr kumimoji="0" lang="en-GB" sz="2400" b="0" i="0" u="none" strike="noStrike" kern="1200" cap="none" spc="0" normalizeH="0" baseline="0" noProof="0" dirty="0">
                <a:ln>
                  <a:noFill/>
                </a:ln>
                <a:solidFill>
                  <a:srgbClr val="434343"/>
                </a:solidFill>
                <a:effectLst/>
                <a:uLnTx/>
                <a:uFillTx/>
                <a:latin typeface="+mj-lt"/>
                <a:ea typeface="Calibri" panose="020F0502020204030204" pitchFamily="34" charset="0"/>
                <a:cs typeface="Times New Roman" panose="02020603050405020304" pitchFamily="18" charset="0"/>
              </a:rPr>
              <a:t>that we need to be aware of these parameters because they can decide on success or failure of the whole method if the underlying problem has tight margins on the line flows and voltage bounds.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400" dirty="0">
                <a:latin typeface="+mj-lt"/>
              </a:rPr>
              <a:t>Although it is feasible to set a switch variable....this is </a:t>
            </a:r>
            <a:r>
              <a:rPr lang="en-GB" sz="2400" dirty="0">
                <a:highlight>
                  <a:srgbClr val="00FFFF"/>
                </a:highlight>
                <a:latin typeface="+mj-lt"/>
              </a:rPr>
              <a:t>clearly </a:t>
            </a:r>
            <a:r>
              <a:rPr lang="en-GB" sz="2400" dirty="0">
                <a:latin typeface="+mj-lt"/>
              </a:rPr>
              <a:t>not optimal as the generator cannot actually be switched on but the associated cost is incurred anyway.</a:t>
            </a:r>
            <a:endParaRPr kumimoji="0" lang="en-GB" sz="2400" b="0" i="0" u="none" strike="noStrike" kern="1200" cap="none" spc="0" normalizeH="0" baseline="0" noProof="0" dirty="0">
              <a:ln>
                <a:noFill/>
              </a:ln>
              <a:solidFill>
                <a:srgbClr val="434343"/>
              </a:solidFill>
              <a:effectLst/>
              <a:uLnTx/>
              <a:uFillTx/>
              <a:latin typeface="+mj-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400" dirty="0">
                <a:highlight>
                  <a:srgbClr val="00FFFF"/>
                </a:highlight>
              </a:rPr>
              <a:t>The reason </a:t>
            </a:r>
            <a:r>
              <a:rPr lang="en-GB" sz="2400" dirty="0"/>
              <a:t>for these infeasibilities </a:t>
            </a:r>
            <a:r>
              <a:rPr lang="en-GB" sz="2400" dirty="0">
                <a:highlight>
                  <a:srgbClr val="00FFFF"/>
                </a:highlight>
              </a:rPr>
              <a:t>is</a:t>
            </a:r>
            <a:r>
              <a:rPr lang="en-GB" sz="2400" dirty="0"/>
              <a:t> decommitment of generators at buses seven and 16 in deterministic planning.</a:t>
            </a:r>
            <a:endParaRPr kumimoji="0" lang="en-GB" sz="2400" b="0"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08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Pause and think</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21</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 name="Rounded Rectangular Callout 1"/>
          <p:cNvSpPr/>
          <p:nvPr/>
        </p:nvSpPr>
        <p:spPr>
          <a:xfrm>
            <a:off x="4012276" y="2349731"/>
            <a:ext cx="5791200" cy="322533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434343"/>
                </a:solidFill>
                <a:latin typeface="Arial"/>
              </a:rPr>
              <a:t>How would you decide when to hedge and when to be more confident?</a:t>
            </a:r>
            <a:endParaRPr kumimoji="0" lang="en-GB" sz="3600" b="0" i="0" u="none" strike="noStrike" kern="1200" cap="none" spc="0" normalizeH="0" baseline="0" noProof="0" dirty="0">
              <a:ln>
                <a:noFill/>
              </a:ln>
              <a:solidFill>
                <a:srgbClr val="434343"/>
              </a:solidFill>
              <a:effectLst/>
              <a:uLnTx/>
              <a:uFillTx/>
              <a:latin typeface="Arial"/>
              <a:ea typeface="+mn-ea"/>
              <a:cs typeface="+mn-cs"/>
            </a:endParaRPr>
          </a:p>
        </p:txBody>
      </p:sp>
    </p:spTree>
    <p:extLst>
      <p:ext uri="{BB962C8B-B14F-4D97-AF65-F5344CB8AC3E}">
        <p14:creationId xmlns:p14="http://schemas.microsoft.com/office/powerpoint/2010/main" val="366444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Key messages from session</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22</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3100"/>
            <a:ext cx="9565500" cy="4510000"/>
          </a:xfrm>
        </p:spPr>
        <p:txBody>
          <a:bodyPr/>
          <a:lstStyle/>
          <a:p>
            <a:r>
              <a:rPr lang="en-GB" sz="2400" dirty="0">
                <a:latin typeface="Calibri" panose="020F0502020204030204" pitchFamily="34" charset="0"/>
                <a:cs typeface="Calibri" panose="020F0502020204030204" pitchFamily="34" charset="0"/>
              </a:rPr>
              <a:t>Pay careful attention to the presentation and integration of figures, tables, and mathematical formulae.</a:t>
            </a:r>
          </a:p>
          <a:p>
            <a:r>
              <a:rPr lang="en-GB" sz="2400" dirty="0">
                <a:latin typeface="Calibri" panose="020F0502020204030204" pitchFamily="34" charset="0"/>
                <a:cs typeface="Calibri" panose="020F0502020204030204" pitchFamily="34" charset="0"/>
              </a:rPr>
              <a:t>Try  and keep sentences relatively short and simple when guiding the reader through the maths.</a:t>
            </a:r>
          </a:p>
          <a:p>
            <a:r>
              <a:rPr lang="en-GB" sz="2400" dirty="0">
                <a:latin typeface="Calibri" panose="020F0502020204030204" pitchFamily="34" charset="0"/>
                <a:cs typeface="Calibri" panose="020F0502020204030204" pitchFamily="34" charset="0"/>
              </a:rPr>
              <a:t>Make sure that the connections between sentences within individual paragraphs are clear to the reader.</a:t>
            </a:r>
          </a:p>
          <a:p>
            <a:r>
              <a:rPr lang="en-GB" sz="2400" dirty="0">
                <a:latin typeface="Calibri" panose="020F0502020204030204" pitchFamily="34" charset="0"/>
                <a:cs typeface="Calibri" panose="020F0502020204030204" pitchFamily="34" charset="0"/>
              </a:rPr>
              <a:t>Use appropriate words and phrases and/or overlapping vocabulary to create smooth transitions across paragraphs/sections.</a:t>
            </a:r>
          </a:p>
          <a:p>
            <a:r>
              <a:rPr lang="en-GB" sz="2400" dirty="0">
                <a:latin typeface="Calibri" panose="020F0502020204030204" pitchFamily="34" charset="0"/>
                <a:cs typeface="Calibri" panose="020F0502020204030204" pitchFamily="34" charset="0"/>
              </a:rPr>
              <a:t>Remember the importance of being precise in your use of language</a:t>
            </a:r>
          </a:p>
          <a:p>
            <a:r>
              <a:rPr lang="en-GB" sz="2400" dirty="0">
                <a:latin typeface="Calibri" panose="020F0502020204030204" pitchFamily="34" charset="0"/>
                <a:cs typeface="Calibri" panose="020F0502020204030204" pitchFamily="34" charset="0"/>
              </a:rPr>
              <a:t>Reflect on when it might be appropriate to hedge statements and when you could be more confident</a:t>
            </a:r>
          </a:p>
          <a:p>
            <a:pPr marL="118531" indent="0">
              <a:buNone/>
            </a:pPr>
            <a:endParaRPr lang="en-GB" sz="2400" dirty="0"/>
          </a:p>
          <a:p>
            <a:endParaRPr lang="en-GB" sz="2400" dirty="0"/>
          </a:p>
          <a:p>
            <a:endParaRPr lang="en-GB" sz="2400" dirty="0"/>
          </a:p>
          <a:p>
            <a:endParaRPr lang="en-GB" sz="2400" dirty="0"/>
          </a:p>
          <a:p>
            <a:pPr marL="118531" indent="0">
              <a:buNone/>
            </a:pPr>
            <a:r>
              <a:rPr lang="en-GB" dirty="0"/>
              <a:t> </a:t>
            </a:r>
          </a:p>
          <a:p>
            <a:endParaRPr lang="en-GB" dirty="0"/>
          </a:p>
          <a:p>
            <a:endParaRPr lang="en-GB" dirty="0"/>
          </a:p>
          <a:p>
            <a:pPr marL="118531" indent="0">
              <a:buNone/>
            </a:pPr>
            <a:endParaRPr lang="en-GB" dirty="0"/>
          </a:p>
          <a:p>
            <a:endParaRPr lang="en-GB" dirty="0"/>
          </a:p>
          <a:p>
            <a:pPr marL="118531" indent="0">
              <a:buNone/>
            </a:pPr>
            <a:r>
              <a:rPr lang="en-GB" dirty="0"/>
              <a:t> </a:t>
            </a:r>
          </a:p>
          <a:p>
            <a:endParaRPr lang="en-GB" dirty="0"/>
          </a:p>
          <a:p>
            <a:pPr marL="118531" indent="0">
              <a:buNone/>
            </a:pPr>
            <a:endParaRPr lang="en-GB" dirty="0"/>
          </a:p>
          <a:p>
            <a:endParaRPr lang="en-GB" dirty="0"/>
          </a:p>
          <a:p>
            <a:endParaRPr lang="en-GB" dirty="0"/>
          </a:p>
          <a:p>
            <a:pPr marL="118531" indent="0">
              <a:buNone/>
            </a:pPr>
            <a:endParaRPr lang="en-GB" dirty="0"/>
          </a:p>
        </p:txBody>
      </p:sp>
    </p:spTree>
    <p:extLst>
      <p:ext uri="{BB962C8B-B14F-4D97-AF65-F5344CB8AC3E}">
        <p14:creationId xmlns:p14="http://schemas.microsoft.com/office/powerpoint/2010/main" val="903657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3C732-F607-C442-98AD-BB3AB27515A5}"/>
              </a:ext>
            </a:extLst>
          </p:cNvPr>
          <p:cNvSpPr>
            <a:spLocks noGrp="1"/>
          </p:cNvSpPr>
          <p:nvPr>
            <p:ph type="body" idx="1"/>
          </p:nvPr>
        </p:nvSpPr>
        <p:spPr>
          <a:xfrm>
            <a:off x="4975432" y="524700"/>
            <a:ext cx="6691767" cy="5808000"/>
          </a:xfrm>
        </p:spPr>
        <p:txBody>
          <a:bodyPr/>
          <a:lstStyle/>
          <a:p>
            <a:pPr marL="0" indent="0">
              <a:buNone/>
            </a:pPr>
            <a:r>
              <a:rPr lang="en-US" sz="2000" dirty="0"/>
              <a:t>References &amp; further resources: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b="0"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Aliotta, Marialuisa. (2018). </a:t>
            </a:r>
            <a:r>
              <a:rPr lang="en-GB" sz="1400" b="0" i="1"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Mastering academic writing in the sciences: A step-by-step guide</a:t>
            </a:r>
            <a:r>
              <a:rPr lang="en-GB" sz="1400" b="0"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 Boca Raton: CRC Press.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GB" sz="1400" b="0"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Heard, Stephen B. (2016). </a:t>
            </a:r>
            <a:r>
              <a:rPr lang="en-GB" sz="1400" b="0" i="1"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The scientist's guide to writing</a:t>
            </a:r>
            <a:r>
              <a:rPr lang="en-GB" sz="1400" b="0"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 Princeton: Princeton University Press.</a:t>
            </a:r>
          </a:p>
          <a:p>
            <a:pPr marL="457200" indent="-457200">
              <a:lnSpc>
                <a:spcPct val="107000"/>
              </a:lnSpc>
              <a:spcAft>
                <a:spcPts val="800"/>
              </a:spcAft>
            </a:pPr>
            <a:r>
              <a:rPr lang="en-GB" sz="1400" b="0" dirty="0">
                <a:effectLst/>
                <a:latin typeface="Calibri" panose="020F0502020204030204" pitchFamily="34" charset="0"/>
                <a:ea typeface="Calibri" panose="020F0502020204030204" pitchFamily="34" charset="0"/>
                <a:cs typeface="Times New Roman" panose="02020603050405020304" pitchFamily="18" charset="0"/>
              </a:rPr>
              <a:t>Krantz, Steven G. (2017). A primer of mathematical writing (Vol. 243). American Mathematical Soc..</a:t>
            </a:r>
          </a:p>
          <a:p>
            <a:pPr marL="457200" indent="-457200">
              <a:lnSpc>
                <a:spcPct val="107000"/>
              </a:lnSpc>
              <a:spcAft>
                <a:spcPts val="800"/>
              </a:spcAft>
            </a:pPr>
            <a:r>
              <a:rPr lang="en-GB" sz="1400" b="0"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Matthews, Janice R, &amp; Matthews, Robert W. (2014). </a:t>
            </a:r>
            <a:r>
              <a:rPr lang="en-GB" sz="1400" b="0" i="1"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Successful Scientific Writing</a:t>
            </a:r>
            <a:r>
              <a:rPr lang="en-GB" sz="1400" b="0" dirty="0">
                <a:solidFill>
                  <a:srgbClr val="3A3A3A"/>
                </a:solidFill>
                <a:effectLst/>
                <a:latin typeface="Source Sans Pro" panose="020B0503030403020204" pitchFamily="34" charset="0"/>
                <a:ea typeface="Calibri" panose="020F0502020204030204" pitchFamily="34" charset="0"/>
                <a:cs typeface="Times New Roman" panose="02020603050405020304" pitchFamily="18" charset="0"/>
              </a:rPr>
              <a:t>. Cambridge University Press. (online Library access)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http://www.uefap.net/writing/writing-paragraphs/writing-paragraphs-cohesion</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http://www.uefap.net/writing/writing-paragraphs/writing-paragraphs-flow</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https://www.monash.edu/rlo/research-writing-assignments/writing/clear-communication/writing-clearly-concisely-and-precisely</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09585" marR="0" lvl="0" indent="-609585" algn="l" defTabSz="914400" rtl="0" eaLnBrk="1" fontAlgn="auto" latinLnBrk="0" hangingPunct="1">
              <a:lnSpc>
                <a:spcPct val="107000"/>
              </a:lnSpc>
              <a:spcBef>
                <a:spcPts val="800"/>
              </a:spcBef>
              <a:spcAft>
                <a:spcPts val="800"/>
              </a:spcAft>
              <a:buClr>
                <a:srgbClr val="D9D9D9"/>
              </a:buClr>
              <a:buSzPts val="3600"/>
              <a:buFont typeface="Barlow"/>
              <a:buChar char="▪"/>
              <a:tabLst/>
              <a:defRPr/>
            </a:pPr>
            <a:r>
              <a:rPr kumimoji="0" lang="en-GB" sz="1400" b="1" i="0" u="sng"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Barlow"/>
                <a:hlinkClick r:id="rId5">
                  <a:extLst>
                    <a:ext uri="{A12FA001-AC4F-418D-AE19-62706E023703}">
                      <ahyp:hlinkClr xmlns:ahyp="http://schemas.microsoft.com/office/drawing/2018/hyperlinkcolor" val="tx"/>
                    </a:ext>
                  </a:extLst>
                </a:hlinkClick>
              </a:rPr>
              <a:t>https://www.phrasebank.manchester.ac.uk/</a:t>
            </a:r>
            <a:endParaRPr kumimoji="0" lang="en-GB" sz="1400" b="1" i="0" u="sng"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Barlow"/>
            </a:endParaRPr>
          </a:p>
          <a:p>
            <a:pPr marL="609585" marR="0" lvl="0" indent="-609585" algn="l" defTabSz="914400" rtl="0" eaLnBrk="1" fontAlgn="auto" latinLnBrk="0" hangingPunct="1">
              <a:lnSpc>
                <a:spcPct val="107000"/>
              </a:lnSpc>
              <a:spcBef>
                <a:spcPts val="800"/>
              </a:spcBef>
              <a:spcAft>
                <a:spcPts val="800"/>
              </a:spcAft>
              <a:buClr>
                <a:srgbClr val="D9D9D9"/>
              </a:buClr>
              <a:buSzPts val="3600"/>
              <a:buFont typeface="Barlow"/>
              <a:buChar char="▪"/>
              <a:tabLst/>
              <a:defRPr/>
            </a:pPr>
            <a:endParaRPr kumimoji="0" lang="en-GB" sz="1400" b="1" i="0" u="sng"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sym typeface="Barlow"/>
            </a:endParaRPr>
          </a:p>
          <a:p>
            <a:pPr>
              <a:lnSpc>
                <a:spcPct val="107000"/>
              </a:lnSpc>
              <a:spcAft>
                <a:spcPts val="800"/>
              </a:spcAft>
            </a:pP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1000"/>
              </a:spcBef>
              <a:buNone/>
            </a:pPr>
            <a:endParaRPr lang="en-US" sz="2000" b="0" dirty="0"/>
          </a:p>
          <a:p>
            <a:pPr marL="0" indent="0">
              <a:buNone/>
            </a:pPr>
            <a:endParaRPr lang="en-US" sz="2000" dirty="0"/>
          </a:p>
          <a:p>
            <a:pPr marL="0" indent="0">
              <a:buNone/>
            </a:pPr>
            <a:endParaRPr lang="en-US" sz="2000" dirty="0"/>
          </a:p>
          <a:p>
            <a:pPr marL="0" indent="0">
              <a:buNone/>
            </a:pPr>
            <a:endParaRPr lang="en-US" sz="2000" dirty="0"/>
          </a:p>
        </p:txBody>
      </p:sp>
      <p:sp>
        <p:nvSpPr>
          <p:cNvPr id="3" name="Slide Number Placeholder 2">
            <a:extLst>
              <a:ext uri="{FF2B5EF4-FFF2-40B4-BE49-F238E27FC236}">
                <a16:creationId xmlns:a16="http://schemas.microsoft.com/office/drawing/2014/main" id="{FA0CCAF7-056F-B540-8CB1-96387810E878}"/>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05884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Style and clarity </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3</a:t>
            </a:fld>
            <a:endParaRPr kern="0" dirty="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endParaRPr lang="en-GB" dirty="0"/>
          </a:p>
        </p:txBody>
      </p:sp>
      <p:pic>
        <p:nvPicPr>
          <p:cNvPr id="7" name="Picture 6" descr="Graphical user interface, text, application, Word, email&#10;&#10;Description automatically generated">
            <a:extLst>
              <a:ext uri="{FF2B5EF4-FFF2-40B4-BE49-F238E27FC236}">
                <a16:creationId xmlns:a16="http://schemas.microsoft.com/office/drawing/2014/main" id="{52D0DE00-B6D8-4CEB-AB13-E7F728863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291" y="1796344"/>
            <a:ext cx="9745879" cy="4401256"/>
          </a:xfrm>
          <a:prstGeom prst="rect">
            <a:avLst/>
          </a:prstGeom>
        </p:spPr>
      </p:pic>
    </p:spTree>
    <p:extLst>
      <p:ext uri="{BB962C8B-B14F-4D97-AF65-F5344CB8AC3E}">
        <p14:creationId xmlns:p14="http://schemas.microsoft.com/office/powerpoint/2010/main" val="6969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Style and Clarity</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4</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r>
              <a:rPr lang="en-GB" b="1" dirty="0"/>
              <a:t>Presentation of figures, tables, and mathematical formulae</a:t>
            </a:r>
          </a:p>
          <a:p>
            <a:r>
              <a:rPr lang="en-GB" b="1" dirty="0"/>
              <a:t>Clarity of writing</a:t>
            </a:r>
          </a:p>
          <a:p>
            <a:pPr lvl="1"/>
            <a:r>
              <a:rPr lang="en-GB" dirty="0"/>
              <a:t>Sentence structure and length</a:t>
            </a:r>
          </a:p>
          <a:p>
            <a:pPr lvl="1"/>
            <a:r>
              <a:rPr lang="en-GB" dirty="0"/>
              <a:t>Sentence and paragraph linking           the maths</a:t>
            </a:r>
          </a:p>
          <a:p>
            <a:pPr lvl="1"/>
            <a:r>
              <a:rPr lang="en-GB" dirty="0"/>
              <a:t>Precise phrasing	                         your argument           </a:t>
            </a:r>
          </a:p>
          <a:p>
            <a:pPr lvl="1"/>
            <a:r>
              <a:rPr lang="en-GB" dirty="0"/>
              <a:t>Hedging and boosting</a:t>
            </a:r>
            <a:endParaRPr lang="en-GB" b="1" dirty="0"/>
          </a:p>
          <a:p>
            <a:pPr marL="118531" indent="0">
              <a:buNone/>
            </a:pPr>
            <a:endParaRPr lang="en-GB" b="1" dirty="0"/>
          </a:p>
          <a:p>
            <a:pPr lvl="1"/>
            <a:endParaRPr lang="en-GB" dirty="0"/>
          </a:p>
          <a:p>
            <a:pPr marL="728116" lvl="1" indent="0">
              <a:buNone/>
            </a:pPr>
            <a:endParaRPr lang="en-GB" dirty="0"/>
          </a:p>
          <a:p>
            <a:endParaRPr lang="en-GB" dirty="0"/>
          </a:p>
          <a:p>
            <a:r>
              <a:rPr lang="en-GB" dirty="0"/>
              <a:t> </a:t>
            </a:r>
          </a:p>
        </p:txBody>
      </p:sp>
      <p:sp>
        <p:nvSpPr>
          <p:cNvPr id="2" name="Isosceles Triangle 1">
            <a:extLst>
              <a:ext uri="{FF2B5EF4-FFF2-40B4-BE49-F238E27FC236}">
                <a16:creationId xmlns:a16="http://schemas.microsoft.com/office/drawing/2014/main" id="{82B47A30-534C-4D94-B73A-68BC52A94F7F}"/>
              </a:ext>
            </a:extLst>
          </p:cNvPr>
          <p:cNvSpPr/>
          <p:nvPr/>
        </p:nvSpPr>
        <p:spPr>
          <a:xfrm rot="5400000">
            <a:off x="7775391" y="4028973"/>
            <a:ext cx="1707525" cy="5075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7886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Presentation of figures, tables, and mathematical formulae </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5</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322700" y="1749287"/>
            <a:ext cx="9078688" cy="4583613"/>
          </a:xfrm>
        </p:spPr>
        <p:txBody>
          <a:bodyPr/>
          <a:lstStyle/>
          <a:p>
            <a:pPr marL="728116" lvl="1" indent="0">
              <a:buNone/>
            </a:pPr>
            <a:endParaRPr lang="en-GB" dirty="0"/>
          </a:p>
          <a:p>
            <a:pPr marL="728116" lvl="1" indent="0">
              <a:buNone/>
            </a:pPr>
            <a:endParaRPr lang="en-GB" dirty="0"/>
          </a:p>
          <a:p>
            <a:pPr marL="728116" lvl="1" indent="0">
              <a:buNone/>
            </a:pPr>
            <a:endParaRPr lang="en-GB" dirty="0"/>
          </a:p>
          <a:p>
            <a:pPr marL="728116" lvl="1" indent="0">
              <a:buNone/>
            </a:pPr>
            <a:endParaRPr lang="en-GB" dirty="0"/>
          </a:p>
          <a:p>
            <a:pPr marL="728116" lvl="1" indent="0">
              <a:buNone/>
            </a:pPr>
            <a:endParaRPr lang="en-GB" dirty="0"/>
          </a:p>
          <a:p>
            <a:endParaRPr lang="en-GB" dirty="0"/>
          </a:p>
          <a:p>
            <a:r>
              <a:rPr lang="en-GB" dirty="0"/>
              <a:t> </a:t>
            </a:r>
          </a:p>
        </p:txBody>
      </p:sp>
      <p:pic>
        <p:nvPicPr>
          <p:cNvPr id="6" name="Picture 5" descr="Text, letter&#10;&#10;Description automatically generated">
            <a:extLst>
              <a:ext uri="{FF2B5EF4-FFF2-40B4-BE49-F238E27FC236}">
                <a16:creationId xmlns:a16="http://schemas.microsoft.com/office/drawing/2014/main" id="{BC15B4FA-BC30-48B5-BE85-48C11B232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096" y="1683026"/>
            <a:ext cx="9763103" cy="4583612"/>
          </a:xfrm>
          <a:prstGeom prst="rect">
            <a:avLst/>
          </a:prstGeom>
        </p:spPr>
      </p:pic>
    </p:spTree>
    <p:extLst>
      <p:ext uri="{BB962C8B-B14F-4D97-AF65-F5344CB8AC3E}">
        <p14:creationId xmlns:p14="http://schemas.microsoft.com/office/powerpoint/2010/main" val="314623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Presentation of figures, tables, and mathematical formulae </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6</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322700" y="1749287"/>
            <a:ext cx="9078688" cy="4583613"/>
          </a:xfrm>
        </p:spPr>
        <p:txBody>
          <a:bodyPr/>
          <a:lstStyle/>
          <a:p>
            <a:pPr marL="728116" lvl="1" indent="0">
              <a:buNone/>
            </a:pPr>
            <a:r>
              <a:rPr lang="en-GB" sz="2800" b="1" dirty="0"/>
              <a:t>Invitation to view results</a:t>
            </a:r>
          </a:p>
          <a:p>
            <a:pPr marL="728116" lvl="1" indent="0">
              <a:buNone/>
            </a:pPr>
            <a:endParaRPr lang="en-GB" sz="2400" dirty="0"/>
          </a:p>
          <a:p>
            <a:pPr marL="728116" lvl="1" indent="0">
              <a:buNone/>
            </a:pPr>
            <a:r>
              <a:rPr lang="en-GB" sz="2400" b="1" dirty="0">
                <a:latin typeface="Calibri" panose="020F0502020204030204" pitchFamily="34" charset="0"/>
                <a:cs typeface="Calibri" panose="020F0502020204030204" pitchFamily="34" charset="0"/>
              </a:rPr>
              <a:t>Figure 1 shows </a:t>
            </a:r>
            <a:r>
              <a:rPr lang="en-GB" sz="2400" dirty="0">
                <a:latin typeface="Calibri" panose="020F0502020204030204" pitchFamily="34" charset="0"/>
                <a:cs typeface="Calibri" panose="020F0502020204030204" pitchFamily="34" charset="0"/>
              </a:rPr>
              <a:t>the cross section of...</a:t>
            </a:r>
          </a:p>
          <a:p>
            <a:pPr marL="728116" lvl="1" indent="0">
              <a:buNone/>
            </a:pPr>
            <a:r>
              <a:rPr lang="en-GB" sz="2400" b="1" dirty="0">
                <a:latin typeface="Calibri" panose="020F0502020204030204" pitchFamily="34" charset="0"/>
                <a:cs typeface="Calibri" panose="020F0502020204030204" pitchFamily="34" charset="0"/>
              </a:rPr>
              <a:t>As shown in Table 2</a:t>
            </a:r>
            <a:r>
              <a:rPr lang="en-GB" sz="2400" dirty="0">
                <a:latin typeface="Calibri" panose="020F0502020204030204" pitchFamily="34" charset="0"/>
                <a:cs typeface="Calibri" panose="020F0502020204030204" pitchFamily="34" charset="0"/>
              </a:rPr>
              <a:t>, the total notional capacity is...</a:t>
            </a:r>
          </a:p>
          <a:p>
            <a:pPr marL="728116" lvl="1" indent="0">
              <a:buNone/>
            </a:pPr>
            <a:r>
              <a:rPr lang="en-GB" sz="2400" dirty="0"/>
              <a:t>The resulting unit reassignment and distribution of the capacity extensions </a:t>
            </a:r>
            <a:r>
              <a:rPr lang="en-GB" sz="2400" b="1" dirty="0">
                <a:solidFill>
                  <a:schemeClr val="tx1"/>
                </a:solidFill>
              </a:rPr>
              <a:t>can be seen in Figure 10</a:t>
            </a:r>
            <a:r>
              <a:rPr lang="en-GB" sz="2400" dirty="0"/>
              <a:t>.</a:t>
            </a:r>
          </a:p>
          <a:p>
            <a:pPr marL="728116" lvl="1" indent="0">
              <a:buNone/>
            </a:pPr>
            <a:r>
              <a:rPr lang="en-GB" sz="2400" dirty="0"/>
              <a:t>....the current catchment area plan of the secondary schools </a:t>
            </a:r>
            <a:r>
              <a:rPr lang="en-GB" sz="2400" b="1" dirty="0"/>
              <a:t>is depicted in Figure 1.</a:t>
            </a:r>
          </a:p>
          <a:p>
            <a:pPr marL="728116" lvl="1" indent="0">
              <a:buNone/>
            </a:pPr>
            <a:r>
              <a:rPr lang="en-GB" sz="2400" dirty="0"/>
              <a:t>For instance, the catchment areas of schools 3 and 5 are both oddly-shaped with long outliers </a:t>
            </a:r>
            <a:r>
              <a:rPr lang="en-GB" sz="2400" b="1" dirty="0"/>
              <a:t>(Figure 2</a:t>
            </a:r>
            <a:r>
              <a:rPr lang="en-GB" sz="2400" dirty="0"/>
              <a:t>).</a:t>
            </a:r>
          </a:p>
          <a:p>
            <a:endParaRPr lang="en-GB" dirty="0"/>
          </a:p>
          <a:p>
            <a:r>
              <a:rPr lang="en-GB" dirty="0"/>
              <a:t> </a:t>
            </a:r>
          </a:p>
        </p:txBody>
      </p:sp>
    </p:spTree>
    <p:extLst>
      <p:ext uri="{BB962C8B-B14F-4D97-AF65-F5344CB8AC3E}">
        <p14:creationId xmlns:p14="http://schemas.microsoft.com/office/powerpoint/2010/main" val="259392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Presentation of figures, tables, and mathematical formulae </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7</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322700" y="1749287"/>
            <a:ext cx="9078688" cy="4583613"/>
          </a:xfrm>
        </p:spPr>
        <p:txBody>
          <a:bodyPr/>
          <a:lstStyle/>
          <a:p>
            <a:pPr marL="728116" lvl="1" indent="0">
              <a:buNone/>
            </a:pPr>
            <a:endParaRPr lang="en-GB" dirty="0"/>
          </a:p>
          <a:p>
            <a:pPr marL="728116" lvl="1" indent="0">
              <a:buNone/>
            </a:pPr>
            <a:endParaRPr lang="en-GB" dirty="0"/>
          </a:p>
          <a:p>
            <a:pPr marL="728116" lvl="1" indent="0">
              <a:buNone/>
            </a:pPr>
            <a:endParaRPr lang="en-GB" dirty="0"/>
          </a:p>
          <a:p>
            <a:pPr marL="728116" lvl="1" indent="0">
              <a:buNone/>
            </a:pPr>
            <a:endParaRPr lang="en-GB" dirty="0"/>
          </a:p>
          <a:p>
            <a:pPr marL="728116" lvl="1" indent="0">
              <a:buNone/>
            </a:pPr>
            <a:endParaRPr lang="en-GB" dirty="0"/>
          </a:p>
          <a:p>
            <a:endParaRPr lang="en-GB" dirty="0"/>
          </a:p>
          <a:p>
            <a:r>
              <a:rPr lang="en-GB" dirty="0"/>
              <a:t> </a:t>
            </a:r>
          </a:p>
        </p:txBody>
      </p:sp>
      <p:sp>
        <p:nvSpPr>
          <p:cNvPr id="10" name="Text Placeholder 2">
            <a:extLst>
              <a:ext uri="{FF2B5EF4-FFF2-40B4-BE49-F238E27FC236}">
                <a16:creationId xmlns:a16="http://schemas.microsoft.com/office/drawing/2014/main" id="{DD3DAB3D-622B-4E53-ABAF-BCB81D62C48C}"/>
              </a:ext>
            </a:extLst>
          </p:cNvPr>
          <p:cNvSpPr txBox="1">
            <a:spLocks/>
          </p:cNvSpPr>
          <p:nvPr/>
        </p:nvSpPr>
        <p:spPr>
          <a:xfrm>
            <a:off x="2101700" y="1822900"/>
            <a:ext cx="9565500" cy="451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91054" algn="l" rtl="0">
              <a:lnSpc>
                <a:spcPct val="100000"/>
              </a:lnSpc>
              <a:spcBef>
                <a:spcPts val="800"/>
              </a:spcBef>
              <a:spcAft>
                <a:spcPts val="0"/>
              </a:spcAft>
              <a:buClr>
                <a:schemeClr val="dk2"/>
              </a:buClr>
              <a:buSzPts val="2200"/>
              <a:buFont typeface="Barlow"/>
              <a:buChar char="▪"/>
              <a:defRPr sz="2933" b="0" i="0" u="none" strike="noStrike" cap="none">
                <a:solidFill>
                  <a:schemeClr val="dk1"/>
                </a:solidFill>
                <a:latin typeface="Barlow"/>
                <a:ea typeface="Barlow"/>
                <a:cs typeface="Barlow"/>
                <a:sym typeface="Barlow"/>
              </a:defRPr>
            </a:lvl1pPr>
            <a:lvl2pPr marL="1219170" marR="0" lvl="1" indent="-491054" algn="l" rtl="0">
              <a:lnSpc>
                <a:spcPct val="100000"/>
              </a:lnSpc>
              <a:spcBef>
                <a:spcPts val="0"/>
              </a:spcBef>
              <a:spcAft>
                <a:spcPts val="0"/>
              </a:spcAft>
              <a:buClr>
                <a:schemeClr val="dk2"/>
              </a:buClr>
              <a:buSzPts val="2200"/>
              <a:buFont typeface="Barlow"/>
              <a:buChar char="▫"/>
              <a:defRPr sz="2933" b="0" i="0" u="none" strike="noStrike" cap="none">
                <a:solidFill>
                  <a:schemeClr val="dk1"/>
                </a:solidFill>
                <a:latin typeface="Barlow"/>
                <a:ea typeface="Barlow"/>
                <a:cs typeface="Barlow"/>
                <a:sym typeface="Barlow"/>
              </a:defRPr>
            </a:lvl2pPr>
            <a:lvl3pPr marL="1828754" marR="0" lvl="2" indent="-491054" algn="l" rtl="0">
              <a:lnSpc>
                <a:spcPct val="100000"/>
              </a:lnSpc>
              <a:spcBef>
                <a:spcPts val="0"/>
              </a:spcBef>
              <a:spcAft>
                <a:spcPts val="0"/>
              </a:spcAft>
              <a:buClr>
                <a:schemeClr val="dk2"/>
              </a:buClr>
              <a:buSzPts val="2200"/>
              <a:buFont typeface="Barlow"/>
              <a:buChar char="▫"/>
              <a:defRPr sz="2933" b="0" i="0" u="none" strike="noStrike" cap="none">
                <a:solidFill>
                  <a:schemeClr val="dk1"/>
                </a:solidFill>
                <a:latin typeface="Barlow"/>
                <a:ea typeface="Barlow"/>
                <a:cs typeface="Barlow"/>
                <a:sym typeface="Barlow"/>
              </a:defRPr>
            </a:lvl3pPr>
            <a:lvl4pPr marL="2438339" marR="0" lvl="3"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4pPr>
            <a:lvl5pPr marL="3047924" marR="0" lvl="4"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5pPr>
            <a:lvl6pPr marL="3657509" marR="0" lvl="5"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6pPr>
            <a:lvl7pPr marL="4267093" marR="0" lvl="6"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7pPr>
            <a:lvl8pPr marL="4876678" marR="0" lvl="7"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8pPr>
            <a:lvl9pPr marL="5486263" marR="0" lvl="8" indent="-491054" algn="l" rtl="0">
              <a:lnSpc>
                <a:spcPct val="100000"/>
              </a:lnSpc>
              <a:spcBef>
                <a:spcPts val="0"/>
              </a:spcBef>
              <a:spcAft>
                <a:spcPts val="0"/>
              </a:spcAft>
              <a:buClr>
                <a:schemeClr val="dk1"/>
              </a:buClr>
              <a:buSzPts val="2200"/>
              <a:buFont typeface="Barlow"/>
              <a:buChar char="■"/>
              <a:defRPr sz="2933" b="0" i="0" u="none" strike="noStrike" cap="none">
                <a:solidFill>
                  <a:schemeClr val="dk1"/>
                </a:solidFill>
                <a:latin typeface="Barlow"/>
                <a:ea typeface="Barlow"/>
                <a:cs typeface="Barlow"/>
                <a:sym typeface="Barlow"/>
              </a:defRPr>
            </a:lvl9pPr>
          </a:lstStyle>
          <a:p>
            <a:pPr marL="728116" lvl="1" indent="0">
              <a:buFont typeface="Barlow"/>
              <a:buNone/>
            </a:pPr>
            <a:endParaRPr lang="en-GB" kern="0" dirty="0"/>
          </a:p>
          <a:p>
            <a:pPr marL="728116" lvl="1" indent="0">
              <a:buFont typeface="Barlow"/>
              <a:buNone/>
            </a:pPr>
            <a:r>
              <a:rPr lang="en-GB" b="1" kern="0" dirty="0"/>
              <a:t>Task</a:t>
            </a:r>
            <a:r>
              <a:rPr lang="en-GB" kern="0" dirty="0"/>
              <a:t>: Go to </a:t>
            </a:r>
            <a:r>
              <a:rPr lang="en-GB" sz="2400" kern="0" dirty="0">
                <a:solidFill>
                  <a:schemeClr val="accent4">
                    <a:lumMod val="50000"/>
                  </a:schemeClr>
                </a:solidFill>
                <a:hlinkClick r:id="rId3">
                  <a:extLst>
                    <a:ext uri="{A12FA001-AC4F-418D-AE19-62706E023703}">
                      <ahyp:hlinkClr xmlns:ahyp="http://schemas.microsoft.com/office/drawing/2018/hyperlinkcolor" val="tx"/>
                    </a:ext>
                  </a:extLst>
                </a:hlinkClick>
              </a:rPr>
              <a:t>https://teaching.maths.ed.ac.uk/main/postgraduate-taught/msc-programmes/operational-research/assessment/projects/dissertations</a:t>
            </a:r>
            <a:endParaRPr lang="en-GB" sz="2400" kern="0" dirty="0">
              <a:solidFill>
                <a:schemeClr val="accent4">
                  <a:lumMod val="50000"/>
                </a:schemeClr>
              </a:solidFill>
            </a:endParaRPr>
          </a:p>
          <a:p>
            <a:pPr marL="728116" lvl="1" indent="0">
              <a:buFont typeface="Barlow"/>
              <a:buNone/>
            </a:pPr>
            <a:endParaRPr lang="en-GB" kern="0" dirty="0"/>
          </a:p>
          <a:p>
            <a:pPr marL="728116" lvl="1" indent="0">
              <a:buFont typeface="Barlow"/>
              <a:buNone/>
            </a:pPr>
            <a:r>
              <a:rPr lang="en-GB" sz="2400" kern="0" dirty="0"/>
              <a:t>Access one or two of the sample good projects from the bottom of the page and notice how the writers present and integrate any figures, tables, and mathematical formulae.</a:t>
            </a:r>
          </a:p>
          <a:p>
            <a:pPr marL="728116" lvl="1" indent="0">
              <a:buFont typeface="Barlow"/>
              <a:buNone/>
            </a:pPr>
            <a:endParaRPr lang="en-GB" sz="2400" kern="0" dirty="0"/>
          </a:p>
          <a:p>
            <a:pPr marL="728116" lvl="1" indent="0">
              <a:buFont typeface="Barlow"/>
              <a:buNone/>
            </a:pPr>
            <a:r>
              <a:rPr lang="en-GB" sz="2400" kern="0" dirty="0"/>
              <a:t>Match what you see to the descriptors in the marking criteria on </a:t>
            </a:r>
          </a:p>
          <a:p>
            <a:pPr marL="728116" lvl="1" indent="0">
              <a:buFont typeface="Barlow"/>
              <a:buNone/>
            </a:pPr>
            <a:r>
              <a:rPr lang="en-GB" sz="2400" kern="0" dirty="0"/>
              <a:t>Slide 3.</a:t>
            </a:r>
          </a:p>
          <a:p>
            <a:pPr marL="728116" lvl="1" indent="0">
              <a:buFont typeface="Barlow"/>
              <a:buNone/>
            </a:pPr>
            <a:endParaRPr lang="en-GB" kern="0" dirty="0"/>
          </a:p>
          <a:p>
            <a:pPr marL="728116" lvl="1" indent="0">
              <a:buFont typeface="Barlow"/>
              <a:buNone/>
            </a:pPr>
            <a:endParaRPr lang="en-GB" kern="0" dirty="0"/>
          </a:p>
          <a:p>
            <a:pPr marL="728116" lvl="1" indent="0">
              <a:buFont typeface="Barlow"/>
              <a:buNone/>
            </a:pPr>
            <a:endParaRPr lang="en-GB" kern="0" dirty="0"/>
          </a:p>
          <a:p>
            <a:pPr marL="728116" lvl="1" indent="0">
              <a:buFont typeface="Barlow"/>
              <a:buNone/>
            </a:pPr>
            <a:endParaRPr lang="en-GB" kern="0" dirty="0"/>
          </a:p>
          <a:p>
            <a:pPr marL="728116" lvl="1" indent="0">
              <a:buFont typeface="Barlow"/>
              <a:buNone/>
            </a:pPr>
            <a:endParaRPr lang="en-GB" kern="0" dirty="0"/>
          </a:p>
          <a:p>
            <a:endParaRPr lang="en-GB" kern="0" dirty="0"/>
          </a:p>
          <a:p>
            <a:r>
              <a:rPr lang="en-GB" kern="0" dirty="0"/>
              <a:t> </a:t>
            </a:r>
          </a:p>
        </p:txBody>
      </p:sp>
    </p:spTree>
    <p:extLst>
      <p:ext uri="{BB962C8B-B14F-4D97-AF65-F5344CB8AC3E}">
        <p14:creationId xmlns:p14="http://schemas.microsoft.com/office/powerpoint/2010/main" val="120562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structure and length</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8</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marL="118531" indent="0">
              <a:lnSpc>
                <a:spcPct val="107000"/>
              </a:lnSpc>
              <a:spcAft>
                <a:spcPts val="800"/>
              </a:spcAft>
              <a:buNone/>
            </a:pPr>
            <a:r>
              <a:rPr lang="en-GB" sz="2400" b="1" dirty="0">
                <a:latin typeface="Calibri" panose="020F0502020204030204" pitchFamily="34" charset="0"/>
                <a:ea typeface="Calibri" panose="020F0502020204030204" pitchFamily="34" charset="0"/>
                <a:cs typeface="Calibri" panose="020F0502020204030204" pitchFamily="34" charset="0"/>
              </a:rPr>
              <a:t>Which text is easier to read and why?</a:t>
            </a:r>
            <a:r>
              <a:rPr lang="en-GB" sz="2400" b="1" dirty="0">
                <a:effectLst/>
                <a:latin typeface="Calibri" panose="020F0502020204030204" pitchFamily="34" charset="0"/>
                <a:ea typeface="Calibri" panose="020F0502020204030204" pitchFamily="34" charset="0"/>
                <a:cs typeface="Calibri" panose="020F0502020204030204" pitchFamily="34" charset="0"/>
              </a:rPr>
              <a:t> </a:t>
            </a:r>
          </a:p>
          <a:p>
            <a:pPr marL="118531" indent="0">
              <a:lnSpc>
                <a:spcPct val="107000"/>
              </a:lnSpc>
              <a:spcAft>
                <a:spcPts val="800"/>
              </a:spcAft>
              <a:buNone/>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 If</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g</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is positive,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f</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is continuous, the domain of</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f</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is open,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and we further invoke Lemma 2.3.6, then the set of points at which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f ·g</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is differentiable is a set of the second category, provided that the space of definition of</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f</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is metrizable and</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separable. </a:t>
            </a:r>
          </a:p>
          <a:p>
            <a:pPr marL="118531" indent="0">
              <a:lnSpc>
                <a:spcPct val="107000"/>
              </a:lnSpc>
              <a:spcAft>
                <a:spcPts val="800"/>
              </a:spcAft>
              <a:buNone/>
            </a:pP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Let</a:t>
            </a:r>
            <a:r>
              <a:rPr lang="en-GB"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a:t>
            </a: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 a separable metric space. Let </a:t>
            </a:r>
            <a:r>
              <a:rPr lang="en-GB"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  </a:t>
            </a: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 a continuous</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function that is defined on an open subset of </a:t>
            </a:r>
            <a:r>
              <a:rPr lang="en-GB"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Suppose that</a:t>
            </a:r>
            <a:r>
              <a:rPr lang="en-GB"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a:t>
            </a:r>
            <a:r>
              <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any positive function. Using Lemma 2.3.6, we see that the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set of points at which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g</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is differentiable is of second category.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Tree>
    <p:extLst>
      <p:ext uri="{BB962C8B-B14F-4D97-AF65-F5344CB8AC3E}">
        <p14:creationId xmlns:p14="http://schemas.microsoft.com/office/powerpoint/2010/main" val="185995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Sentence structure and length</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rgbClr val="FFFFFF"/>
                </a:solidFill>
                <a:effectLst/>
                <a:uLnTx/>
                <a:uFillTx/>
                <a:latin typeface="Barlow"/>
                <a:sym typeface="Barlow"/>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9</a:t>
            </a:fld>
            <a:endParaRPr kumimoji="0" sz="1600" b="1" i="0" u="none" strike="noStrike" kern="0" cap="none" spc="0" normalizeH="0" baseline="0" noProof="0" dirty="0">
              <a:ln>
                <a:noFill/>
              </a:ln>
              <a:solidFill>
                <a:srgbClr val="FFFFFF"/>
              </a:solidFill>
              <a:effectLst/>
              <a:uLnTx/>
              <a:uFillTx/>
              <a:latin typeface="Barlow"/>
              <a:sym typeface="Barlow"/>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 name="Text Placeholder 2"/>
          <p:cNvSpPr>
            <a:spLocks noGrp="1"/>
          </p:cNvSpPr>
          <p:nvPr>
            <p:ph type="body" idx="1"/>
          </p:nvPr>
        </p:nvSpPr>
        <p:spPr>
          <a:xfrm>
            <a:off x="2101700" y="1822900"/>
            <a:ext cx="9565500" cy="4510000"/>
          </a:xfrm>
        </p:spPr>
        <p:txBody>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Simple sentences are usually preferable when linking to the mathematics.</a:t>
            </a:r>
          </a:p>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Generally for your dissertation, aim for sentences of 15-20 words and avoid very long sentences (over 40 words).</a:t>
            </a:r>
          </a:p>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Where possible keep topic sentences at the beginning of paragraphs relatively short. </a:t>
            </a:r>
          </a:p>
          <a:p>
            <a:pPr marL="118531" indent="0">
              <a:lnSpc>
                <a:spcPct val="107000"/>
              </a:lnSpc>
              <a:spcAft>
                <a:spcPts val="800"/>
              </a:spcAft>
              <a:buNone/>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8531"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28116" lvl="1" indent="0">
              <a:buNone/>
            </a:pPr>
            <a:endParaRPr lang="en-GB" dirty="0"/>
          </a:p>
          <a:p>
            <a:pPr marL="118531"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 </a:t>
            </a:r>
          </a:p>
        </p:txBody>
      </p:sp>
    </p:spTree>
    <p:extLst>
      <p:ext uri="{BB962C8B-B14F-4D97-AF65-F5344CB8AC3E}">
        <p14:creationId xmlns:p14="http://schemas.microsoft.com/office/powerpoint/2010/main" val="842801154"/>
      </p:ext>
    </p:extLst>
  </p:cSld>
  <p:clrMapOvr>
    <a:masterClrMapping/>
  </p:clrMapOvr>
</p:sld>
</file>

<file path=ppt/theme/theme1.xml><?xml version="1.0" encoding="utf-8"?>
<a:theme xmlns:a="http://schemas.openxmlformats.org/drawingml/2006/main" name="Basset template">
  <a:themeElements>
    <a:clrScheme name="Custom 2">
      <a:dk1>
        <a:srgbClr val="434343"/>
      </a:dk1>
      <a:lt1>
        <a:srgbClr val="FFFFFF"/>
      </a:lt1>
      <a:dk2>
        <a:srgbClr val="D9D9D9"/>
      </a:dk2>
      <a:lt2>
        <a:srgbClr val="FFFFFF"/>
      </a:lt2>
      <a:accent1>
        <a:srgbClr val="487A7B"/>
      </a:accent1>
      <a:accent2>
        <a:srgbClr val="FFC56E"/>
      </a:accent2>
      <a:accent3>
        <a:srgbClr val="00414E"/>
      </a:accent3>
      <a:accent4>
        <a:srgbClr val="C9DAF8"/>
      </a:accent4>
      <a:accent5>
        <a:srgbClr val="93C47D"/>
      </a:accent5>
      <a:accent6>
        <a:srgbClr val="D9EAD3"/>
      </a:accent6>
      <a:hlink>
        <a:srgbClr val="FFC56E"/>
      </a:hlink>
      <a:folHlink>
        <a:srgbClr val="487A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A1A6933F15124BB36BFBF738319E53" ma:contentTypeVersion="7" ma:contentTypeDescription="Create a new document." ma:contentTypeScope="" ma:versionID="8fde07199e7ce295b47060645db78052">
  <xsd:schema xmlns:xsd="http://www.w3.org/2001/XMLSchema" xmlns:xs="http://www.w3.org/2001/XMLSchema" xmlns:p="http://schemas.microsoft.com/office/2006/metadata/properties" xmlns:ns2="65f304e9-27d4-4186-821b-65b5fa17be06" xmlns:ns3="6e16d123-1995-47bb-8c55-17202f581975" targetNamespace="http://schemas.microsoft.com/office/2006/metadata/properties" ma:root="true" ma:fieldsID="c2edca4e6e169c20a47d258162159c4b" ns2:_="" ns3:_="">
    <xsd:import namespace="65f304e9-27d4-4186-821b-65b5fa17be06"/>
    <xsd:import namespace="6e16d123-1995-47bb-8c55-17202f5819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304e9-27d4-4186-821b-65b5fa17be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16d123-1995-47bb-8c55-17202f5819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9F063-835A-4514-BE78-0DD440436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f304e9-27d4-4186-821b-65b5fa17be06"/>
    <ds:schemaRef ds:uri="6e16d123-1995-47bb-8c55-17202f581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9C296-2A79-460F-AE36-D7AD5BE7320C}">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65f304e9-27d4-4186-821b-65b5fa17be06"/>
    <ds:schemaRef ds:uri="http://purl.org/dc/elements/1.1/"/>
    <ds:schemaRef ds:uri="http://schemas.openxmlformats.org/package/2006/metadata/core-properties"/>
    <ds:schemaRef ds:uri="6e16d123-1995-47bb-8c55-17202f581975"/>
    <ds:schemaRef ds:uri="http://www.w3.org/XML/1998/namespace"/>
  </ds:schemaRefs>
</ds:datastoreItem>
</file>

<file path=customXml/itemProps3.xml><?xml version="1.0" encoding="utf-8"?>
<ds:datastoreItem xmlns:ds="http://schemas.openxmlformats.org/officeDocument/2006/customXml" ds:itemID="{2CA48AED-E4E7-42EB-BF6C-FCC9AEB83A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3389</TotalTime>
  <Words>2095</Words>
  <Application>Microsoft Office PowerPoint</Application>
  <PresentationFormat>Widescreen</PresentationFormat>
  <Paragraphs>300</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Barlow</vt:lpstr>
      <vt:lpstr>Calibri</vt:lpstr>
      <vt:lpstr>Source Sans Pro</vt:lpstr>
      <vt:lpstr>Times New Roman</vt:lpstr>
      <vt:lpstr>Basset template</vt:lpstr>
      <vt:lpstr>Mathematics Dissertations</vt:lpstr>
      <vt:lpstr>Pause and think</vt:lpstr>
      <vt:lpstr>Style and clarity </vt:lpstr>
      <vt:lpstr>Style and Clarity</vt:lpstr>
      <vt:lpstr>Presentation of figures, tables, and mathematical formulae </vt:lpstr>
      <vt:lpstr>Presentation of figures, tables, and mathematical formulae </vt:lpstr>
      <vt:lpstr>Presentation of figures, tables, and mathematical formulae </vt:lpstr>
      <vt:lpstr>Sentence structure and length</vt:lpstr>
      <vt:lpstr>Sentence structure and length</vt:lpstr>
      <vt:lpstr>Pause and think</vt:lpstr>
      <vt:lpstr>Sentence and paragraph linking</vt:lpstr>
      <vt:lpstr>Sentence and paragraph linking</vt:lpstr>
      <vt:lpstr>Sentence and paragraph linking</vt:lpstr>
      <vt:lpstr>Sentence and paragraph linking</vt:lpstr>
      <vt:lpstr>Paragraph and section linking: transitional words and phrases</vt:lpstr>
      <vt:lpstr>Sentence and paragraph linking: overlapping vocabulary</vt:lpstr>
      <vt:lpstr>Sentence and paragraphing linking </vt:lpstr>
      <vt:lpstr>Precise phrasing</vt:lpstr>
      <vt:lpstr> Hedging and boosting</vt:lpstr>
      <vt:lpstr> Hedging and boosting</vt:lpstr>
      <vt:lpstr>Pause and think</vt:lpstr>
      <vt:lpstr>Key messages from session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Team</dc:title>
  <dc:creator>BALLANTYNE Alison</dc:creator>
  <cp:lastModifiedBy>GARBUTT Michael</cp:lastModifiedBy>
  <cp:revision>433</cp:revision>
  <dcterms:created xsi:type="dcterms:W3CDTF">2019-02-12T10:03:45Z</dcterms:created>
  <dcterms:modified xsi:type="dcterms:W3CDTF">2021-05-23T20:13:04Z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0x010100B3A1A6933F15124BB36BFBF738319E53</vt:lpwstr>
  </property>
</Properties>
</file>