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3" r:id="rId2"/>
    <p:sldId id="265" r:id="rId3"/>
    <p:sldId id="266" r:id="rId4"/>
    <p:sldId id="267" r:id="rId5"/>
    <p:sldId id="268" r:id="rId6"/>
    <p:sldId id="269" r:id="rId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B742C2-7EAF-844E-A5ED-AB0B399BE70E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3DEA7-D6C1-DA44-9476-C514562C6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00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3DEA7-D6C1-DA44-9476-C514562C6BC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313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2184" y="2130425"/>
            <a:ext cx="7013448" cy="1470025"/>
          </a:xfrm>
        </p:spPr>
        <p:txBody>
          <a:bodyPr/>
          <a:lstStyle>
            <a:lvl1pPr algn="ctr">
              <a:defRPr sz="44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8508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493FC-ADBE-45C3-B83A-A0F6D63565EE}" type="datetimeFigureOut">
              <a:rPr lang="en-US" altLang="en-US"/>
              <a:pPr>
                <a:defRPr/>
              </a:pPr>
              <a:t>8/23/2022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79A2E1-11B2-4776-BC90-E912AF5419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4946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F9D5-8E7B-40F9-AA38-691F47C1FEC4}" type="datetimeFigureOut">
              <a:rPr lang="en-US" altLang="en-US"/>
              <a:pPr>
                <a:defRPr/>
              </a:pPr>
              <a:t>8/23/2022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925F74-00BB-474B-80CD-697A82554E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9294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69848"/>
            <a:ext cx="2057400" cy="505631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5024" y="1069848"/>
            <a:ext cx="5141976" cy="505631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49F10-F8F3-4004-9C90-0800C365A59F}" type="datetimeFigureOut">
              <a:rPr lang="en-US" altLang="en-US"/>
              <a:pPr>
                <a:defRPr/>
              </a:pPr>
              <a:t>8/23/2022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3B116C-E47A-49CF-B7F1-EA29B041B4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366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53F86-4C75-4B98-BD16-550C34AECFE1}" type="datetimeFigureOut">
              <a:rPr lang="en-US" altLang="en-US"/>
              <a:pPr>
                <a:defRPr/>
              </a:pPr>
              <a:t>8/23/2022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0D8FE-5E8A-41F2-9AF1-7B64EE27B0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270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4406900"/>
            <a:ext cx="712311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599" y="2906713"/>
            <a:ext cx="71231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C6911-D412-44EF-9E44-9545CE5FAE49}" type="datetimeFigureOut">
              <a:rPr lang="en-US" altLang="en-US"/>
              <a:pPr>
                <a:defRPr/>
              </a:pPr>
              <a:t>8/23/2022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2BA407-727B-4177-B7A2-3DA0179D55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6287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17320" y="2221992"/>
            <a:ext cx="3528000" cy="39041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6360" y="2221992"/>
            <a:ext cx="3528000" cy="39041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01783-1EAC-4261-9BAE-337FBDF01730}" type="datetimeFigureOut">
              <a:rPr lang="en-US" altLang="en-US"/>
              <a:pPr>
                <a:defRPr/>
              </a:pPr>
              <a:t>8/23/2022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34F9F7-440A-4462-AAE7-CB6A121D2E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3963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7320" y="2193481"/>
            <a:ext cx="3528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17320" y="2871216"/>
            <a:ext cx="3528000" cy="324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7089" y="2193798"/>
            <a:ext cx="3528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7089" y="2871215"/>
            <a:ext cx="3528000" cy="324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468CD-0516-494C-B443-8D5EAB7A9E54}" type="datetimeFigureOut">
              <a:rPr lang="en-US" altLang="en-US"/>
              <a:pPr>
                <a:defRPr/>
              </a:pPr>
              <a:t>8/23/2022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3A0014-0405-4DA9-9E54-756462DA97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5349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B6207-4814-4F32-BC30-32FB093B801D}" type="datetimeFigureOut">
              <a:rPr lang="en-US" altLang="en-US"/>
              <a:pPr>
                <a:defRPr/>
              </a:pPr>
              <a:t>8/23/2022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281698-6B3E-4C9A-80DB-423FFC0B39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521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6F86E-D36E-4C72-9948-B306CE6F1620}" type="datetimeFigureOut">
              <a:rPr lang="en-US" altLang="en-US"/>
              <a:pPr>
                <a:defRPr/>
              </a:pPr>
              <a:t>8/23/2022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87750-A9E6-4A51-AF25-057F1055C2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8840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069848"/>
            <a:ext cx="3008313" cy="11051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6008" y="1069848"/>
            <a:ext cx="4050792" cy="50563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08760" y="2203704"/>
            <a:ext cx="3008313" cy="392245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CF836-E007-4608-8830-61605C63DE62}" type="datetimeFigureOut">
              <a:rPr lang="en-US" altLang="en-US"/>
              <a:pPr>
                <a:defRPr/>
              </a:pPr>
              <a:t>8/23/2022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7D442-9C41-4D12-B85D-92D692A803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7055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8944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68944" y="1179575"/>
            <a:ext cx="5486400" cy="354799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68944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22C9C-6B84-4D74-B21B-F3464D5A2768}" type="datetimeFigureOut">
              <a:rPr lang="en-US" altLang="en-US"/>
              <a:pPr>
                <a:defRPr/>
              </a:pPr>
              <a:t>8/23/2022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5133DA-4F6F-4080-8F2A-0E61FBB279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549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417638" y="977900"/>
            <a:ext cx="72691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17638" y="2166938"/>
            <a:ext cx="7269162" cy="395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E167DAE-4878-4EFB-8D78-5CA3922A89F9}" type="datetimeFigureOut">
              <a:rPr lang="en-US" altLang="en-US"/>
              <a:pPr>
                <a:defRPr/>
              </a:pPr>
              <a:t>8/23/2022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110F8DB-28BE-4E51-96AA-E026B2BD527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.ac.uk/academic-services/policies-regulation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teaching.maths.ed.ac.u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0744" y="1589405"/>
            <a:ext cx="7013448" cy="1470025"/>
          </a:xfrm>
        </p:spPr>
        <p:txBody>
          <a:bodyPr/>
          <a:lstStyle/>
          <a:p>
            <a:r>
              <a:rPr lang="en-US" dirty="0"/>
              <a:t>Teaching in the School of Mathematics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0744" y="3596640"/>
            <a:ext cx="7184136" cy="1752600"/>
          </a:xfrm>
        </p:spPr>
        <p:txBody>
          <a:bodyPr/>
          <a:lstStyle/>
          <a:p>
            <a:r>
              <a:rPr lang="en-US" sz="2800" dirty="0"/>
              <a:t>Stuart King (Director of Teaching (DoT))</a:t>
            </a:r>
          </a:p>
          <a:p>
            <a:r>
              <a:rPr lang="en-US" sz="2800" dirty="0"/>
              <a:t>Richard </a:t>
            </a:r>
            <a:r>
              <a:rPr lang="en-US" sz="2800" dirty="0" err="1"/>
              <a:t>Gratwick</a:t>
            </a:r>
            <a:r>
              <a:rPr lang="en-US" sz="2800" dirty="0"/>
              <a:t>, Bruce </a:t>
            </a:r>
            <a:r>
              <a:rPr lang="en-US" sz="2800" dirty="0" err="1"/>
              <a:t>Worton</a:t>
            </a:r>
            <a:r>
              <a:rPr lang="en-US" sz="2800" dirty="0"/>
              <a:t>, Robbie Bickerton (Deputy Directors of Teaching (</a:t>
            </a:r>
            <a:r>
              <a:rPr lang="en-US" sz="2800" dirty="0" err="1"/>
              <a:t>DDoT</a:t>
            </a:r>
            <a:r>
              <a:rPr lang="en-US" sz="2800" dirty="0"/>
              <a:t>))</a:t>
            </a:r>
          </a:p>
          <a:p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676400" y="5288280"/>
            <a:ext cx="6530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“Around the School in 80 acronyms”</a:t>
            </a:r>
          </a:p>
        </p:txBody>
      </p:sp>
    </p:spTree>
    <p:extLst>
      <p:ext uri="{BB962C8B-B14F-4D97-AF65-F5344CB8AC3E}">
        <p14:creationId xmlns:p14="http://schemas.microsoft.com/office/powerpoint/2010/main" val="1130165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6678" y="734060"/>
            <a:ext cx="7269162" cy="1143000"/>
          </a:xfrm>
        </p:spPr>
        <p:txBody>
          <a:bodyPr/>
          <a:lstStyle/>
          <a:p>
            <a:pPr algn="ctr"/>
            <a:r>
              <a:rPr lang="en-GB" dirty="0"/>
              <a:t>Who do we teach?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7638" y="1732598"/>
            <a:ext cx="7269162" cy="4752022"/>
          </a:xfrm>
        </p:spPr>
        <p:txBody>
          <a:bodyPr/>
          <a:lstStyle/>
          <a:p>
            <a:r>
              <a:rPr lang="en-GB" sz="2400" dirty="0" err="1"/>
              <a:t>Approx</a:t>
            </a:r>
            <a:r>
              <a:rPr lang="en-GB" sz="2400" dirty="0"/>
              <a:t> 250 per year Undergraduate (UG) plus 200-250 MSc (PGT) per year </a:t>
            </a:r>
          </a:p>
          <a:p>
            <a:r>
              <a:rPr lang="en-GB" sz="2400" dirty="0"/>
              <a:t>UG: Degrees 4 years (</a:t>
            </a:r>
            <a:r>
              <a:rPr lang="en-GB" sz="2400" dirty="0" err="1"/>
              <a:t>eg</a:t>
            </a:r>
            <a:r>
              <a:rPr lang="en-GB" sz="2400" dirty="0"/>
              <a:t> BSc) or 5 years (</a:t>
            </a:r>
            <a:r>
              <a:rPr lang="en-GB" sz="2400" dirty="0" err="1"/>
              <a:t>Mmath</a:t>
            </a:r>
            <a:r>
              <a:rPr lang="en-GB" sz="2400" dirty="0"/>
              <a:t>)</a:t>
            </a:r>
          </a:p>
          <a:p>
            <a:pPr lvl="1"/>
            <a:r>
              <a:rPr lang="en-GB" sz="2000" dirty="0"/>
              <a:t>Some students arrive directly into Year 2</a:t>
            </a:r>
          </a:p>
          <a:p>
            <a:pPr lvl="1"/>
            <a:r>
              <a:rPr lang="en-GB" sz="2000" dirty="0"/>
              <a:t>A variety of combined (i.e. joint) degree programmes</a:t>
            </a:r>
          </a:p>
          <a:p>
            <a:pPr lvl="1"/>
            <a:r>
              <a:rPr lang="en-GB" sz="2000" dirty="0"/>
              <a:t>All students (except Y2 entry) do a mixed curriculum in their first two years.    120 credits per year</a:t>
            </a:r>
          </a:p>
          <a:p>
            <a:pPr lvl="1"/>
            <a:r>
              <a:rPr lang="en-GB" sz="2000" dirty="0"/>
              <a:t>Mix </a:t>
            </a:r>
            <a:r>
              <a:rPr lang="en-GB" sz="2000"/>
              <a:t>(Scottish) </a:t>
            </a:r>
            <a:r>
              <a:rPr lang="en-GB" sz="2000" dirty="0"/>
              <a:t>+ Rest of UK (RUK) + “Overseas”</a:t>
            </a:r>
          </a:p>
          <a:p>
            <a:r>
              <a:rPr lang="en-GB" sz="2400" dirty="0"/>
              <a:t>PGT: mainly 1-year, full-time. 120 taught credits plus Summer dissertation</a:t>
            </a:r>
          </a:p>
          <a:p>
            <a:pPr lvl="1"/>
            <a:r>
              <a:rPr lang="en-GB" sz="2000" dirty="0"/>
              <a:t>Financial Maths, OR, Statistics, Computational Applied Maths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62404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6678" y="1503999"/>
            <a:ext cx="7269162" cy="1041082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356678" y="1034594"/>
            <a:ext cx="7391082" cy="2015936"/>
          </a:xfrm>
          <a:prstGeom prst="rect">
            <a:avLst/>
          </a:prstGeom>
          <a:noFill/>
          <a:ln w="34925">
            <a:solidFill>
              <a:schemeClr val="accent1"/>
            </a:solidFill>
          </a:ln>
        </p:spPr>
        <p:txBody>
          <a:bodyPr wrap="square" bIns="0" rtlCol="0">
            <a:spAutoFit/>
          </a:bodyPr>
          <a:lstStyle/>
          <a:p>
            <a:pPr algn="ctr"/>
            <a:r>
              <a:rPr lang="en-GB" sz="2800" dirty="0"/>
              <a:t>University of Edinburgh (UoE)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Senate – three “Learning and Teaching (L&amp;T)” committees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Academic Services (student systems, timetabling, …)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Regulations, policies guidelines, …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hlinkClick r:id="rId2"/>
              </a:rPr>
              <a:t>https://www.ed.ac.uk/academic-services/policies-regulations</a:t>
            </a:r>
            <a:endParaRPr lang="en-GB" sz="2000" dirty="0"/>
          </a:p>
          <a:p>
            <a:endParaRPr lang="en-GB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356678" y="3272031"/>
            <a:ext cx="7391082" cy="2062103"/>
          </a:xfrm>
          <a:prstGeom prst="rect">
            <a:avLst/>
          </a:prstGeom>
          <a:noFill/>
          <a:ln w="349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College of Science and Engineering (CSE)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Deans of L&amp;T, Students, QA, ….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Academic administrator,  Recruitment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College education committee (CEC) and QA committee (CQAC)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2000" dirty="0"/>
              <a:t>CQAC Approves new programmes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2000" dirty="0"/>
              <a:t>CEC Approves policies, concessions etc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01553" y="5555635"/>
            <a:ext cx="4179411" cy="83099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School of Maths</a:t>
            </a:r>
          </a:p>
          <a:p>
            <a:pPr algn="ctr"/>
            <a:r>
              <a:rPr lang="en-GB" sz="2000" dirty="0"/>
              <a:t>Where L&amp;T actually happens</a:t>
            </a:r>
          </a:p>
        </p:txBody>
      </p:sp>
      <p:sp>
        <p:nvSpPr>
          <p:cNvPr id="8" name="Down Arrow 7"/>
          <p:cNvSpPr/>
          <p:nvPr/>
        </p:nvSpPr>
        <p:spPr>
          <a:xfrm>
            <a:off x="3259256" y="2882301"/>
            <a:ext cx="216000" cy="324000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Down Arrow 8"/>
          <p:cNvSpPr/>
          <p:nvPr/>
        </p:nvSpPr>
        <p:spPr>
          <a:xfrm>
            <a:off x="6670963" y="5192001"/>
            <a:ext cx="216000" cy="324000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45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School of Maths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17638" y="2013204"/>
            <a:ext cx="3528000" cy="4265676"/>
          </a:xfrm>
          <a:ln w="15875">
            <a:solidFill>
              <a:schemeClr val="accent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Boards</a:t>
            </a:r>
          </a:p>
          <a:p>
            <a:pPr marL="0" indent="0">
              <a:buNone/>
            </a:pPr>
            <a:r>
              <a:rPr lang="en-GB" sz="1800" dirty="0"/>
              <a:t>In principle, Boards are answerable to College rather than Head of School (</a:t>
            </a:r>
            <a:r>
              <a:rPr lang="en-GB" sz="1800" dirty="0" err="1"/>
              <a:t>HoS</a:t>
            </a:r>
            <a:r>
              <a:rPr lang="en-GB" sz="1800" dirty="0"/>
              <a:t>) </a:t>
            </a:r>
          </a:p>
          <a:p>
            <a:r>
              <a:rPr lang="en-GB" sz="1800" b="1" dirty="0"/>
              <a:t>Board of Studies (</a:t>
            </a:r>
            <a:r>
              <a:rPr lang="en-GB" sz="1800" b="1" dirty="0" err="1"/>
              <a:t>BoS</a:t>
            </a:r>
            <a:r>
              <a:rPr lang="en-GB" sz="1800" b="1" dirty="0"/>
              <a:t>)</a:t>
            </a:r>
          </a:p>
          <a:p>
            <a:pPr lvl="1"/>
            <a:r>
              <a:rPr lang="en-GB" sz="1800" dirty="0"/>
              <a:t>Ultimate approval for new courses</a:t>
            </a:r>
          </a:p>
          <a:p>
            <a:pPr lvl="1"/>
            <a:r>
              <a:rPr lang="en-GB" sz="1800" dirty="0"/>
              <a:t>New programmes (and major changes) discussed then proposed to College</a:t>
            </a:r>
          </a:p>
          <a:p>
            <a:r>
              <a:rPr lang="en-GB" sz="1800" b="1" dirty="0"/>
              <a:t>Boards of Examiners (BoE)</a:t>
            </a:r>
          </a:p>
          <a:p>
            <a:pPr lvl="1"/>
            <a:r>
              <a:rPr lang="en-GB" sz="1800" dirty="0"/>
              <a:t>Course results</a:t>
            </a:r>
          </a:p>
          <a:p>
            <a:pPr lvl="1"/>
            <a:r>
              <a:rPr lang="en-GB" sz="1800" dirty="0"/>
              <a:t>Progression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6360" y="2008632"/>
            <a:ext cx="3528000" cy="4270248"/>
          </a:xfrm>
          <a:ln w="15875">
            <a:solidFill>
              <a:schemeClr val="accent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(Some) Committees</a:t>
            </a:r>
          </a:p>
          <a:p>
            <a:r>
              <a:rPr lang="en-GB" sz="2000" b="1" dirty="0"/>
              <a:t>School Teaching Committee (STC)</a:t>
            </a:r>
          </a:p>
          <a:p>
            <a:pPr lvl="1"/>
            <a:r>
              <a:rPr lang="en-GB" sz="1800" dirty="0"/>
              <a:t>Teaching policy, new programmes, … Convened by DoT</a:t>
            </a:r>
          </a:p>
          <a:p>
            <a:r>
              <a:rPr lang="en-GB" sz="1800" b="1" dirty="0"/>
              <a:t>Teaching Programme Committee (TPC) </a:t>
            </a:r>
          </a:p>
          <a:p>
            <a:pPr lvl="1"/>
            <a:r>
              <a:rPr lang="en-GB" sz="1800" dirty="0"/>
              <a:t>Oversight, incremental change, QA, … Convened by </a:t>
            </a:r>
            <a:r>
              <a:rPr lang="en-GB" sz="1800" dirty="0" err="1"/>
              <a:t>DDoT</a:t>
            </a:r>
            <a:endParaRPr lang="en-GB" sz="1800" dirty="0"/>
          </a:p>
          <a:p>
            <a:r>
              <a:rPr lang="en-GB" sz="1800" b="1" dirty="0"/>
              <a:t>Staff Student Liaison Committees (SSLC) </a:t>
            </a:r>
          </a:p>
        </p:txBody>
      </p:sp>
    </p:spTree>
    <p:extLst>
      <p:ext uri="{BB962C8B-B14F-4D97-AF65-F5344CB8AC3E}">
        <p14:creationId xmlns:p14="http://schemas.microsoft.com/office/powerpoint/2010/main" val="2818236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/>
              <a:t>People and Roles (in no particular order)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ln w="15875">
            <a:solidFill>
              <a:schemeClr val="accent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Teaching Admin</a:t>
            </a:r>
          </a:p>
          <a:p>
            <a:r>
              <a:rPr lang="en-GB" sz="2000" dirty="0"/>
              <a:t>DoT and </a:t>
            </a:r>
            <a:r>
              <a:rPr lang="en-GB" sz="2000" dirty="0" err="1"/>
              <a:t>DDoT</a:t>
            </a:r>
            <a:r>
              <a:rPr lang="en-GB" sz="2000" dirty="0"/>
              <a:t>, </a:t>
            </a:r>
            <a:r>
              <a:rPr lang="en-GB" sz="2000" dirty="0" err="1"/>
              <a:t>DoQ</a:t>
            </a:r>
            <a:r>
              <a:rPr lang="en-GB" sz="2000" dirty="0"/>
              <a:t> </a:t>
            </a:r>
          </a:p>
          <a:p>
            <a:r>
              <a:rPr lang="en-GB" sz="2000" dirty="0"/>
              <a:t>Mathematics Teaching Organisation (MTO) </a:t>
            </a:r>
          </a:p>
          <a:p>
            <a:pPr lvl="1"/>
            <a:r>
              <a:rPr lang="en-GB" sz="1600" dirty="0"/>
              <a:t>Head of Student Services (Alice Heatley), Deputies (Luke </a:t>
            </a:r>
            <a:r>
              <a:rPr lang="en-GB" sz="1600" dirty="0" err="1"/>
              <a:t>Caudrey</a:t>
            </a:r>
            <a:r>
              <a:rPr lang="en-GB" sz="1600" dirty="0"/>
              <a:t> (PGT) &amp; Jill Nisbet (UG)) plus six. </a:t>
            </a:r>
            <a:endParaRPr lang="en-GB" sz="1800" dirty="0"/>
          </a:p>
          <a:p>
            <a:r>
              <a:rPr lang="en-GB" sz="2000" dirty="0"/>
              <a:t>Year coordinators, Theme teaching representatives.</a:t>
            </a:r>
          </a:p>
          <a:p>
            <a:r>
              <a:rPr lang="en-GB" sz="2000" dirty="0"/>
              <a:t>Course Organisers (CO)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 w="15875">
            <a:solidFill>
              <a:schemeClr val="accent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Student Support</a:t>
            </a:r>
          </a:p>
          <a:p>
            <a:r>
              <a:rPr lang="en-GB" sz="2000" dirty="0"/>
              <a:t>Student Advisers (SA)</a:t>
            </a:r>
          </a:p>
          <a:p>
            <a:r>
              <a:rPr lang="en-GB" sz="2000" dirty="0"/>
              <a:t>Senior Tutors (ST)</a:t>
            </a:r>
          </a:p>
          <a:p>
            <a:r>
              <a:rPr lang="en-GB" sz="2000" dirty="0"/>
              <a:t>Personal tutors &amp; Student Support Officers (PT, SSO) </a:t>
            </a:r>
          </a:p>
          <a:p>
            <a:r>
              <a:rPr lang="en-GB" sz="2000" dirty="0"/>
              <a:t>Disability (DoT, SSOs)</a:t>
            </a:r>
          </a:p>
          <a:p>
            <a:r>
              <a:rPr lang="en-GB" sz="2000" dirty="0"/>
              <a:t>Concessions (Maths concessions email)</a:t>
            </a:r>
          </a:p>
        </p:txBody>
      </p:sp>
    </p:spTree>
    <p:extLst>
      <p:ext uri="{BB962C8B-B14F-4D97-AF65-F5344CB8AC3E}">
        <p14:creationId xmlns:p14="http://schemas.microsoft.com/office/powerpoint/2010/main" val="258170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Course Organising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For this and other information: </a:t>
            </a:r>
            <a:r>
              <a:rPr lang="en-GB" sz="2000" dirty="0">
                <a:hlinkClick r:id="rId2"/>
              </a:rPr>
              <a:t>https://teaching.maths.ed.ac.uk</a:t>
            </a:r>
            <a:endParaRPr lang="en-GB" sz="2000" dirty="0"/>
          </a:p>
          <a:p>
            <a:r>
              <a:rPr lang="en-GB" sz="2000" dirty="0"/>
              <a:t>Course Organisers are responsible for the smooth running of courses and enhancement.</a:t>
            </a:r>
          </a:p>
          <a:p>
            <a:pPr lvl="1"/>
            <a:r>
              <a:rPr lang="en-GB" sz="1600" dirty="0"/>
              <a:t>CO is the lecturer or one of the team of lecturers</a:t>
            </a:r>
          </a:p>
          <a:p>
            <a:r>
              <a:rPr lang="en-GB" sz="2000" dirty="0"/>
              <a:t>Things like exam timing and format, syllabus, learning outcomes, class times, numbers of lectures/workshops are determined by TPC / </a:t>
            </a:r>
            <a:r>
              <a:rPr lang="en-GB" sz="2000" dirty="0" err="1"/>
              <a:t>BoS</a:t>
            </a:r>
            <a:r>
              <a:rPr lang="en-GB" sz="2000" dirty="0"/>
              <a:t>.  </a:t>
            </a:r>
          </a:p>
          <a:p>
            <a:r>
              <a:rPr lang="en-GB" sz="2000" dirty="0"/>
              <a:t>Particularly important areas: </a:t>
            </a:r>
          </a:p>
          <a:p>
            <a:pPr lvl="1"/>
            <a:r>
              <a:rPr lang="en-GB" sz="1600" dirty="0"/>
              <a:t>Students informed of timings (including feedback dates) at START of course</a:t>
            </a:r>
          </a:p>
          <a:p>
            <a:pPr lvl="1"/>
            <a:r>
              <a:rPr lang="en-GB" sz="1600" dirty="0"/>
              <a:t>Lecture recording (encouraged where facility exists)</a:t>
            </a:r>
          </a:p>
          <a:p>
            <a:pPr lvl="1"/>
            <a:r>
              <a:rPr lang="en-GB" sz="1600" dirty="0"/>
              <a:t>Late hand-in policy</a:t>
            </a:r>
          </a:p>
          <a:p>
            <a:pPr lvl="1"/>
            <a:r>
              <a:rPr lang="en-GB" sz="1600" dirty="0"/>
              <a:t>Accommodating adjustments </a:t>
            </a:r>
          </a:p>
          <a:p>
            <a:pPr lvl="1"/>
            <a:r>
              <a:rPr lang="en-GB" sz="1600" dirty="0"/>
              <a:t>Mainstreamed adjustments (e.g. microphone to be worn where available, outlines of lectures in advance, some form of lecture notes available (complete or outline)). </a:t>
            </a:r>
          </a:p>
        </p:txBody>
      </p:sp>
    </p:spTree>
    <p:extLst>
      <p:ext uri="{BB962C8B-B14F-4D97-AF65-F5344CB8AC3E}">
        <p14:creationId xmlns:p14="http://schemas.microsoft.com/office/powerpoint/2010/main" val="1144069233"/>
      </p:ext>
    </p:extLst>
  </p:cSld>
  <p:clrMapOvr>
    <a:masterClrMapping/>
  </p:clrMapOvr>
</p:sld>
</file>

<file path=ppt/theme/theme1.xml><?xml version="1.0" encoding="utf-8"?>
<a:theme xmlns:a="http://schemas.openxmlformats.org/drawingml/2006/main" name="pres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pres6.potx</Template>
  <TotalTime>517</TotalTime>
  <Words>546</Words>
  <Application>Microsoft Office PowerPoint</Application>
  <PresentationFormat>On-screen Show (4:3)</PresentationFormat>
  <Paragraphs>66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MS PGothic</vt:lpstr>
      <vt:lpstr>Arial</vt:lpstr>
      <vt:lpstr>Calibri</vt:lpstr>
      <vt:lpstr>Courier New</vt:lpstr>
      <vt:lpstr>pres6</vt:lpstr>
      <vt:lpstr>Teaching in the School of Mathematics</vt:lpstr>
      <vt:lpstr>Who do we teach?</vt:lpstr>
      <vt:lpstr>PowerPoint Presentation</vt:lpstr>
      <vt:lpstr>School of Maths</vt:lpstr>
      <vt:lpstr>People and Roles (in no particular order)</vt:lpstr>
      <vt:lpstr>Course Organising</vt:lpstr>
    </vt:vector>
  </TitlesOfParts>
  <Company>The 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should go here</dc:title>
  <dc:creator>Aileen Robertson</dc:creator>
  <cp:lastModifiedBy>Alice Heatley</cp:lastModifiedBy>
  <cp:revision>42</cp:revision>
  <dcterms:created xsi:type="dcterms:W3CDTF">2012-04-25T15:10:26Z</dcterms:created>
  <dcterms:modified xsi:type="dcterms:W3CDTF">2022-08-23T10:40:46Z</dcterms:modified>
</cp:coreProperties>
</file>