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742C2-7EAF-844E-A5ED-AB0B399BE70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3DEA7-D6C1-DA44-9476-C514562C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0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nas.org/content/111/23/84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088" y="1124184"/>
            <a:ext cx="7013448" cy="1470025"/>
          </a:xfrm>
        </p:spPr>
        <p:txBody>
          <a:bodyPr/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Teaching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502" y="2521817"/>
            <a:ext cx="7184136" cy="214643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Ethos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Kit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7642" y="5087754"/>
            <a:ext cx="6530340" cy="83099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5400" dirty="0">
                <a:solidFill>
                  <a:schemeClr val="accent6">
                    <a:lumMod val="75000"/>
                  </a:schemeClr>
                </a:solidFill>
              </a:rPr>
              <a:t>Ethos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community of mathematicians at all levels</a:t>
            </a:r>
          </a:p>
          <a:p>
            <a:r>
              <a:rPr lang="en-GB" dirty="0"/>
              <a:t>Evidence-based instruction</a:t>
            </a:r>
          </a:p>
          <a:p>
            <a:r>
              <a:rPr lang="en-GB" dirty="0"/>
              <a:t>High expectations of students</a:t>
            </a:r>
          </a:p>
          <a:p>
            <a:r>
              <a:rPr lang="en-GB" dirty="0"/>
              <a:t>High expectations of staff</a:t>
            </a:r>
          </a:p>
          <a:p>
            <a:pPr lvl="1"/>
            <a:r>
              <a:rPr lang="en-GB" dirty="0"/>
              <a:t>Academic staff develop and improve their teaching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08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Evidence-based instruction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912" y="1645570"/>
            <a:ext cx="7269162" cy="3959225"/>
          </a:xfrm>
        </p:spPr>
        <p:txBody>
          <a:bodyPr/>
          <a:lstStyle/>
          <a:p>
            <a:r>
              <a:rPr lang="en-GB" sz="2400" dirty="0"/>
              <a:t>Interactive engagement is better for learning (see </a:t>
            </a:r>
            <a:r>
              <a:rPr lang="en-GB" sz="2400" dirty="0" err="1"/>
              <a:t>eg</a:t>
            </a:r>
            <a:r>
              <a:rPr lang="en-GB" sz="2400" dirty="0"/>
              <a:t> Freeman et al </a:t>
            </a:r>
            <a:r>
              <a:rPr lang="en-GB" sz="2400" dirty="0">
                <a:hlinkClick r:id="rId2"/>
              </a:rPr>
              <a:t>http://www.pnas.org/content/111/23/8410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Well evidenced ideas often not (consciously) used:</a:t>
            </a:r>
          </a:p>
          <a:p>
            <a:pPr lvl="1"/>
            <a:r>
              <a:rPr lang="en-GB" sz="2400" dirty="0"/>
              <a:t>Retrieval practice;   Spaced learning;  Interleaving</a:t>
            </a:r>
          </a:p>
          <a:p>
            <a:pPr lvl="1"/>
            <a:r>
              <a:rPr lang="en-GB" sz="2400" dirty="0"/>
              <a:t>All create difficulty and results are long-term  </a:t>
            </a:r>
          </a:p>
          <a:p>
            <a:endParaRPr lang="en-GB" sz="2400" dirty="0"/>
          </a:p>
          <a:p>
            <a:r>
              <a:rPr lang="en-GB" sz="2400" dirty="0"/>
              <a:t>Other ideas:   e.g. Working memory and cognitive load </a:t>
            </a:r>
          </a:p>
          <a:p>
            <a:endParaRPr lang="en-GB" sz="2400" dirty="0"/>
          </a:p>
          <a:p>
            <a:r>
              <a:rPr lang="en-GB" sz="2400" dirty="0"/>
              <a:t>School Learning Designer to help with course design</a:t>
            </a:r>
          </a:p>
        </p:txBody>
      </p:sp>
    </p:spTree>
    <p:extLst>
      <p:ext uri="{BB962C8B-B14F-4D97-AF65-F5344CB8AC3E}">
        <p14:creationId xmlns:p14="http://schemas.microsoft.com/office/powerpoint/2010/main" val="226059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STACK and </a:t>
            </a:r>
            <a:r>
              <a:rPr lang="en-GB" dirty="0" err="1"/>
              <a:t>CodeRunner</a:t>
            </a:r>
            <a:r>
              <a:rPr lang="en-GB" dirty="0"/>
              <a:t> for online assessment</a:t>
            </a:r>
          </a:p>
          <a:p>
            <a:endParaRPr lang="en-GB" dirty="0"/>
          </a:p>
          <a:p>
            <a:r>
              <a:rPr lang="en-GB" dirty="0"/>
              <a:t>Top Hat - audience response system</a:t>
            </a:r>
          </a:p>
          <a:p>
            <a:endParaRPr lang="en-GB" dirty="0"/>
          </a:p>
          <a:p>
            <a:r>
              <a:rPr lang="en-GB" dirty="0"/>
              <a:t>Piazza - student discussion/help forum </a:t>
            </a:r>
          </a:p>
        </p:txBody>
      </p:sp>
    </p:spTree>
    <p:extLst>
      <p:ext uri="{BB962C8B-B14F-4D97-AF65-F5344CB8AC3E}">
        <p14:creationId xmlns:p14="http://schemas.microsoft.com/office/powerpoint/2010/main" val="375823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Teaching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Reflection and feedback</a:t>
            </a:r>
          </a:p>
          <a:p>
            <a:r>
              <a:rPr lang="en-GB" dirty="0"/>
              <a:t>Teaching Café (practical stuff, in </a:t>
            </a:r>
            <a:r>
              <a:rPr lang="en-GB" dirty="0" err="1"/>
              <a:t>SoM</a:t>
            </a:r>
            <a:r>
              <a:rPr lang="en-GB" dirty="0"/>
              <a:t>) </a:t>
            </a:r>
          </a:p>
          <a:p>
            <a:r>
              <a:rPr lang="en-GB" dirty="0"/>
              <a:t>Institute for Academic Development (IAD) – various events</a:t>
            </a:r>
          </a:p>
          <a:p>
            <a:r>
              <a:rPr lang="en-GB" dirty="0" err="1"/>
              <a:t>SoM</a:t>
            </a:r>
            <a:r>
              <a:rPr lang="en-GB" dirty="0"/>
              <a:t> events</a:t>
            </a:r>
          </a:p>
          <a:p>
            <a:r>
              <a:rPr lang="en-GB" dirty="0"/>
              <a:t>Maths Education Theme (seminars, … )</a:t>
            </a:r>
          </a:p>
          <a:p>
            <a:pPr lvl="1"/>
            <a:r>
              <a:rPr lang="en-GB" dirty="0"/>
              <a:t>Mailing list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6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Higher Education Academy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Fellowship routes:</a:t>
            </a:r>
          </a:p>
          <a:p>
            <a:r>
              <a:rPr lang="en-GB" dirty="0" err="1"/>
              <a:t>PgCAP</a:t>
            </a:r>
            <a:r>
              <a:rPr lang="en-GB" dirty="0"/>
              <a:t>  (theoretical, general)  FHEA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Edinburgh Teaching Award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EdTA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Credits Teaching Development in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SoM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eg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Teaching Café) </a:t>
            </a:r>
          </a:p>
          <a:p>
            <a:pPr lvl="1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Focus on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Maths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Education </a:t>
            </a:r>
          </a:p>
          <a:p>
            <a:pPr lvl="1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2 years (manageable) </a:t>
            </a:r>
          </a:p>
          <a:p>
            <a:r>
              <a:rPr lang="en-GB" dirty="0"/>
              <a:t>Direct application (if have experience)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41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739</TotalTime>
  <Words>188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MS PGothic</vt:lpstr>
      <vt:lpstr>Arial</vt:lpstr>
      <vt:lpstr>Calibri</vt:lpstr>
      <vt:lpstr>pres6</vt:lpstr>
      <vt:lpstr>Teaching Development</vt:lpstr>
      <vt:lpstr>Ethos</vt:lpstr>
      <vt:lpstr>Evidence-based instruction </vt:lpstr>
      <vt:lpstr>Kit</vt:lpstr>
      <vt:lpstr>Teaching Development</vt:lpstr>
      <vt:lpstr>Higher Education Academy 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Alice Heatley</cp:lastModifiedBy>
  <cp:revision>47</cp:revision>
  <dcterms:created xsi:type="dcterms:W3CDTF">2012-04-25T15:10:26Z</dcterms:created>
  <dcterms:modified xsi:type="dcterms:W3CDTF">2022-08-23T10:41:06Z</dcterms:modified>
</cp:coreProperties>
</file>