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8"/>
  </p:notesMasterIdLst>
  <p:sldIdLst>
    <p:sldId id="263" r:id="rId2"/>
    <p:sldId id="271" r:id="rId3"/>
    <p:sldId id="272" r:id="rId4"/>
    <p:sldId id="273" r:id="rId5"/>
    <p:sldId id="274" r:id="rId6"/>
    <p:sldId id="275" r:id="rId7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558"/>
  </p:normalViewPr>
  <p:slideViewPr>
    <p:cSldViewPr snapToGrid="0" snapToObjects="1">
      <p:cViewPr varScale="1">
        <p:scale>
          <a:sx n="124" d="100"/>
          <a:sy n="124" d="100"/>
        </p:scale>
        <p:origin x="122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B742C2-7EAF-844E-A5ED-AB0B399BE70E}" type="datetimeFigureOut">
              <a:rPr lang="en-US" smtClean="0"/>
              <a:t>8/23/2022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F3DEA7-D6C1-DA44-9476-C514562C6B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08001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72184" y="2130425"/>
            <a:ext cx="7013448" cy="1470025"/>
          </a:xfrm>
        </p:spPr>
        <p:txBody>
          <a:bodyPr/>
          <a:lstStyle>
            <a:lvl1pPr algn="ctr">
              <a:defRPr sz="44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78508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5493FC-ADBE-45C3-B83A-A0F6D63565EE}" type="datetimeFigureOut">
              <a:rPr lang="en-US" altLang="en-US"/>
              <a:pPr>
                <a:defRPr/>
              </a:pPr>
              <a:t>8/23/2022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79A2E1-11B2-4776-BC90-E912AF54197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949469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93F9D5-8E7B-40F9-AA38-691F47C1FEC4}" type="datetimeFigureOut">
              <a:rPr lang="en-US" altLang="en-US"/>
              <a:pPr>
                <a:defRPr/>
              </a:pPr>
              <a:t>8/23/2022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5925F74-00BB-474B-80CD-697A82554E7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892949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69848"/>
            <a:ext cx="2057400" cy="5056315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35024" y="1069848"/>
            <a:ext cx="5141976" cy="5056315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149F10-F8F3-4004-9C90-0800C365A59F}" type="datetimeFigureOut">
              <a:rPr lang="en-US" altLang="en-US"/>
              <a:pPr>
                <a:defRPr/>
              </a:pPr>
              <a:t>8/23/2022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3B116C-E47A-49CF-B7F1-EA29B041B4A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036696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853F86-4C75-4B98-BD16-550C34AECFE1}" type="datetimeFigureOut">
              <a:rPr lang="en-US" altLang="en-US"/>
              <a:pPr>
                <a:defRPr/>
              </a:pPr>
              <a:t>8/23/2022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20D8FE-5E8A-41F2-9AF1-7B64EE27B06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727071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599" y="4406900"/>
            <a:ext cx="7123114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599" y="2906713"/>
            <a:ext cx="7123113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8C6911-D412-44EF-9E44-9545CE5FAE49}" type="datetimeFigureOut">
              <a:rPr lang="en-US" altLang="en-US"/>
              <a:pPr>
                <a:defRPr/>
              </a:pPr>
              <a:t>8/23/2022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2BA407-727B-4177-B7A2-3DA0179D55B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76287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17320" y="2221992"/>
            <a:ext cx="3528000" cy="390417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66360" y="2221992"/>
            <a:ext cx="3528000" cy="390417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F01783-1EAC-4261-9BAE-337FBDF01730}" type="datetimeFigureOut">
              <a:rPr lang="en-US" altLang="en-US"/>
              <a:pPr>
                <a:defRPr/>
              </a:pPr>
              <a:t>8/23/2022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34F9F7-440A-4462-AAE7-CB6A121D2EC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039633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7320" y="2193481"/>
            <a:ext cx="352800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17320" y="2871216"/>
            <a:ext cx="3528000" cy="32400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57089" y="2193798"/>
            <a:ext cx="352800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57089" y="2871215"/>
            <a:ext cx="3528000" cy="32400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8468CD-0516-494C-B443-8D5EAB7A9E54}" type="datetimeFigureOut">
              <a:rPr lang="en-US" altLang="en-US"/>
              <a:pPr>
                <a:defRPr/>
              </a:pPr>
              <a:t>8/23/2022</a:t>
            </a:fld>
            <a:endParaRPr lang="en-US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3A0014-0405-4DA9-9E54-756462DA975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853494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8B6207-4814-4F32-BC30-32FB093B801D}" type="datetimeFigureOut">
              <a:rPr lang="en-US" altLang="en-US"/>
              <a:pPr>
                <a:defRPr/>
              </a:pPr>
              <a:t>8/23/2022</a:t>
            </a:fld>
            <a:endParaRPr lang="en-US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C281698-6B3E-4C9A-80DB-423FFC0B39E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452182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D6F86E-D36E-4C72-9948-B306CE6F1620}" type="datetimeFigureOut">
              <a:rPr lang="en-US" altLang="en-US"/>
              <a:pPr>
                <a:defRPr/>
              </a:pPr>
              <a:t>8/23/2022</a:t>
            </a:fld>
            <a:endParaRPr lang="en-US" alt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B87750-A9E6-4A51-AF25-057F1055C2A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888404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08760" y="1069848"/>
            <a:ext cx="3008313" cy="11051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36008" y="1069848"/>
            <a:ext cx="4050792" cy="505631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08760" y="2203704"/>
            <a:ext cx="3008313" cy="392245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6CF836-E007-4608-8830-61605C63DE62}" type="datetimeFigureOut">
              <a:rPr lang="en-US" altLang="en-US"/>
              <a:pPr>
                <a:defRPr/>
              </a:pPr>
              <a:t>8/23/2022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97D442-9C41-4D12-B85D-92D692A8038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170557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68944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468944" y="1179575"/>
            <a:ext cx="5486400" cy="3547999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GB" noProof="0"/>
              <a:t>Drag picture to placeholder or click icon to add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468944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A22C9C-6B84-4D74-B21B-F3464D5A2768}" type="datetimeFigureOut">
              <a:rPr lang="en-US" altLang="en-US"/>
              <a:pPr>
                <a:defRPr/>
              </a:pPr>
              <a:t>8/23/2022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5133DA-4F6F-4080-8F2A-0E61FBB2790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65498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1417638" y="977900"/>
            <a:ext cx="7269162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  <a:endParaRPr lang="en-US" altLang="en-US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417638" y="2166938"/>
            <a:ext cx="7269162" cy="3959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  <a:endParaRPr lang="en-US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7E167DAE-4878-4EFB-8D78-5CA3922A89F9}" type="datetimeFigureOut">
              <a:rPr lang="en-US" altLang="en-US"/>
              <a:pPr>
                <a:defRPr/>
              </a:pPr>
              <a:t>8/23/2022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3110F8DB-28BE-4E51-96AA-E026B2BD5270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3600" kern="1200">
          <a:solidFill>
            <a:schemeClr val="tx1"/>
          </a:solidFill>
          <a:latin typeface="+mj-lt"/>
          <a:ea typeface="MS PGothic" pitchFamily="34" charset="-128"/>
          <a:cs typeface="+mj-cs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pitchFamily="34" charset="0"/>
          <a:ea typeface="MS PGothic" pitchFamily="34" charset="-128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pitchFamily="34" charset="0"/>
          <a:ea typeface="MS PGothic" pitchFamily="34" charset="-128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pitchFamily="34" charset="0"/>
          <a:ea typeface="MS PGothic" pitchFamily="34" charset="-128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pitchFamily="34" charset="0"/>
          <a:ea typeface="MS PGothic" pitchFamily="34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nas.org/content/111/23/8410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66088" y="1124184"/>
            <a:ext cx="7013448" cy="1470025"/>
          </a:xfrm>
        </p:spPr>
        <p:txBody>
          <a:bodyPr/>
          <a:lstStyle/>
          <a:p>
            <a:r>
              <a:rPr lang="en-US" sz="5400" dirty="0">
                <a:solidFill>
                  <a:schemeClr val="accent1">
                    <a:lumMod val="75000"/>
                  </a:schemeClr>
                </a:solidFill>
              </a:rPr>
              <a:t>Teaching Development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49502" y="2521817"/>
            <a:ext cx="7184136" cy="2146436"/>
          </a:xfrm>
        </p:spPr>
        <p:txBody>
          <a:bodyPr/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4000" dirty="0">
                <a:solidFill>
                  <a:schemeClr val="accent6">
                    <a:lumMod val="75000"/>
                  </a:schemeClr>
                </a:solidFill>
              </a:rPr>
              <a:t>Ethos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4000" dirty="0">
                <a:solidFill>
                  <a:schemeClr val="accent6">
                    <a:lumMod val="75000"/>
                  </a:schemeClr>
                </a:solidFill>
              </a:rPr>
              <a:t>Kit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4000" dirty="0">
                <a:solidFill>
                  <a:schemeClr val="accent6">
                    <a:lumMod val="75000"/>
                  </a:schemeClr>
                </a:solidFill>
              </a:rPr>
              <a:t>Development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707642" y="5087754"/>
            <a:ext cx="6530340" cy="830997"/>
          </a:xfrm>
          <a:prstGeom prst="rect">
            <a:avLst/>
          </a:prstGeom>
          <a:ln>
            <a:noFill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endParaRPr lang="en-GB" sz="4800" dirty="0">
              <a:solidFill>
                <a:schemeClr val="accent4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01656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sz="5400" dirty="0">
                <a:solidFill>
                  <a:schemeClr val="accent6">
                    <a:lumMod val="75000"/>
                  </a:schemeClr>
                </a:solidFill>
              </a:rPr>
              <a:t>Ethos</a:t>
            </a:r>
            <a:endParaRPr lang="en-GB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A community of mathematicians at all levels</a:t>
            </a:r>
          </a:p>
          <a:p>
            <a:r>
              <a:rPr lang="en-GB" dirty="0"/>
              <a:t>Evidence-based instruction</a:t>
            </a:r>
          </a:p>
          <a:p>
            <a:r>
              <a:rPr lang="en-GB" dirty="0"/>
              <a:t>High expectations of students</a:t>
            </a:r>
          </a:p>
          <a:p>
            <a:r>
              <a:rPr lang="en-GB" dirty="0"/>
              <a:t>High expectations of staff</a:t>
            </a:r>
          </a:p>
          <a:p>
            <a:pPr lvl="1"/>
            <a:r>
              <a:rPr lang="en-GB" dirty="0"/>
              <a:t>Academic staff develop and improve their teaching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710843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>
                <a:solidFill>
                  <a:schemeClr val="accent6">
                    <a:lumMod val="75000"/>
                  </a:schemeClr>
                </a:solidFill>
              </a:rPr>
              <a:t>Evidence-based instruction</a:t>
            </a:r>
            <a:r>
              <a:rPr lang="en-GB" dirty="0"/>
              <a:t/>
            </a:r>
            <a:br>
              <a:rPr lang="en-GB" dirty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1912" y="1645570"/>
            <a:ext cx="7269162" cy="3959225"/>
          </a:xfrm>
        </p:spPr>
        <p:txBody>
          <a:bodyPr/>
          <a:lstStyle/>
          <a:p>
            <a:r>
              <a:rPr lang="en-GB" sz="2400" dirty="0"/>
              <a:t>Interactive engagement is better for learning (see </a:t>
            </a:r>
            <a:r>
              <a:rPr lang="en-GB" sz="2400" dirty="0" err="1"/>
              <a:t>eg</a:t>
            </a:r>
            <a:r>
              <a:rPr lang="en-GB" sz="2400" dirty="0"/>
              <a:t> Freeman et al </a:t>
            </a:r>
            <a:r>
              <a:rPr lang="en-GB" sz="2400" dirty="0">
                <a:hlinkClick r:id="rId2"/>
              </a:rPr>
              <a:t>http://www.pnas.org/content/111/23/8410</a:t>
            </a:r>
            <a:r>
              <a:rPr lang="en-GB" sz="2400" dirty="0"/>
              <a:t>)</a:t>
            </a:r>
          </a:p>
          <a:p>
            <a:pPr marL="0" indent="0">
              <a:buNone/>
            </a:pPr>
            <a:endParaRPr lang="en-GB" sz="2400" dirty="0"/>
          </a:p>
          <a:p>
            <a:r>
              <a:rPr lang="en-GB" sz="2400" dirty="0"/>
              <a:t>Well evidenced ideas often not (consciously) used:</a:t>
            </a:r>
          </a:p>
          <a:p>
            <a:pPr lvl="1"/>
            <a:r>
              <a:rPr lang="en-GB" sz="2400" dirty="0"/>
              <a:t>Retrieval practice;   Spaced learning;  Interleaving</a:t>
            </a:r>
          </a:p>
          <a:p>
            <a:pPr lvl="1"/>
            <a:r>
              <a:rPr lang="en-GB" sz="2400" dirty="0"/>
              <a:t>All create difficulty and results are long-term  </a:t>
            </a:r>
          </a:p>
          <a:p>
            <a:endParaRPr lang="en-GB" sz="2400" dirty="0"/>
          </a:p>
          <a:p>
            <a:r>
              <a:rPr lang="en-GB" sz="2400" dirty="0"/>
              <a:t>Other ideas:   e.g. Working memory and cognitive load </a:t>
            </a:r>
          </a:p>
          <a:p>
            <a:endParaRPr lang="en-GB" sz="2400" dirty="0"/>
          </a:p>
          <a:p>
            <a:r>
              <a:rPr lang="en-GB" sz="2400" dirty="0"/>
              <a:t>School Learning Designer to help with course design</a:t>
            </a:r>
          </a:p>
        </p:txBody>
      </p:sp>
    </p:spTree>
    <p:extLst>
      <p:ext uri="{BB962C8B-B14F-4D97-AF65-F5344CB8AC3E}">
        <p14:creationId xmlns:p14="http://schemas.microsoft.com/office/powerpoint/2010/main" val="22605971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>
                <a:solidFill>
                  <a:schemeClr val="accent6">
                    <a:lumMod val="75000"/>
                  </a:schemeClr>
                </a:solidFill>
              </a:rPr>
              <a:t>Kit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STACK and </a:t>
            </a:r>
            <a:r>
              <a:rPr lang="en-GB" dirty="0" err="1"/>
              <a:t>CodeRunner</a:t>
            </a:r>
            <a:r>
              <a:rPr lang="en-GB" dirty="0"/>
              <a:t> for online assessment</a:t>
            </a:r>
          </a:p>
          <a:p>
            <a:endParaRPr lang="en-GB" dirty="0"/>
          </a:p>
          <a:p>
            <a:r>
              <a:rPr lang="en-GB" dirty="0"/>
              <a:t>Top Hat - audience response system</a:t>
            </a:r>
          </a:p>
          <a:p>
            <a:endParaRPr lang="en-GB" dirty="0"/>
          </a:p>
          <a:p>
            <a:r>
              <a:rPr lang="en-GB" dirty="0"/>
              <a:t>Piazza - student discussion/help forum </a:t>
            </a:r>
          </a:p>
        </p:txBody>
      </p:sp>
    </p:spTree>
    <p:extLst>
      <p:ext uri="{BB962C8B-B14F-4D97-AF65-F5344CB8AC3E}">
        <p14:creationId xmlns:p14="http://schemas.microsoft.com/office/powerpoint/2010/main" val="37582366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>
                <a:solidFill>
                  <a:schemeClr val="accent6">
                    <a:lumMod val="75000"/>
                  </a:schemeClr>
                </a:solidFill>
              </a:rPr>
              <a:t>Teaching Development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Reflection and feedback</a:t>
            </a:r>
          </a:p>
          <a:p>
            <a:r>
              <a:rPr lang="en-GB" dirty="0"/>
              <a:t>Teaching Café (practical stuff, in </a:t>
            </a:r>
            <a:r>
              <a:rPr lang="en-GB" dirty="0" err="1"/>
              <a:t>SoM</a:t>
            </a:r>
            <a:r>
              <a:rPr lang="en-GB" dirty="0"/>
              <a:t>) </a:t>
            </a:r>
          </a:p>
          <a:p>
            <a:r>
              <a:rPr lang="en-GB" dirty="0"/>
              <a:t>Institute for Academic Development (IAD) – various events</a:t>
            </a:r>
          </a:p>
          <a:p>
            <a:r>
              <a:rPr lang="en-GB" dirty="0" err="1"/>
              <a:t>SoM</a:t>
            </a:r>
            <a:r>
              <a:rPr lang="en-GB" dirty="0"/>
              <a:t> events</a:t>
            </a:r>
          </a:p>
          <a:p>
            <a:r>
              <a:rPr lang="en-GB" dirty="0"/>
              <a:t>Maths Education Theme (seminars, … )</a:t>
            </a:r>
          </a:p>
          <a:p>
            <a:pPr lvl="1"/>
            <a:r>
              <a:rPr lang="en-GB" dirty="0"/>
              <a:t>Mailing list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33620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>
                <a:solidFill>
                  <a:schemeClr val="accent6">
                    <a:lumMod val="75000"/>
                  </a:schemeClr>
                </a:solidFill>
              </a:rPr>
              <a:t>Higher Education Academy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Fellowship routes:</a:t>
            </a:r>
          </a:p>
          <a:p>
            <a:r>
              <a:rPr lang="en-GB" dirty="0" err="1"/>
              <a:t>PgCAP</a:t>
            </a:r>
            <a:r>
              <a:rPr lang="en-GB" dirty="0"/>
              <a:t>  (theoretical, general)  FHEA </a:t>
            </a:r>
          </a:p>
          <a:p>
            <a:r>
              <a:rPr lang="en-GB" dirty="0">
                <a:solidFill>
                  <a:schemeClr val="accent6">
                    <a:lumMod val="75000"/>
                  </a:schemeClr>
                </a:solidFill>
              </a:rPr>
              <a:t>Edinburgh Teaching Award </a:t>
            </a:r>
            <a:r>
              <a:rPr lang="en-GB" dirty="0" err="1">
                <a:solidFill>
                  <a:schemeClr val="accent6">
                    <a:lumMod val="75000"/>
                  </a:schemeClr>
                </a:solidFill>
              </a:rPr>
              <a:t>EdTA</a:t>
            </a:r>
            <a:r>
              <a:rPr lang="en-GB" dirty="0">
                <a:solidFill>
                  <a:schemeClr val="accent6">
                    <a:lumMod val="75000"/>
                  </a:schemeClr>
                </a:solidFill>
              </a:rPr>
              <a:t> </a:t>
            </a:r>
          </a:p>
          <a:p>
            <a:pPr lvl="1"/>
            <a:r>
              <a:rPr lang="en-GB" dirty="0">
                <a:solidFill>
                  <a:schemeClr val="accent6">
                    <a:lumMod val="75000"/>
                  </a:schemeClr>
                </a:solidFill>
              </a:rPr>
              <a:t>Credits Teaching Development in </a:t>
            </a:r>
            <a:r>
              <a:rPr lang="en-GB" dirty="0" err="1">
                <a:solidFill>
                  <a:schemeClr val="accent6">
                    <a:lumMod val="75000"/>
                  </a:schemeClr>
                </a:solidFill>
              </a:rPr>
              <a:t>SoM</a:t>
            </a:r>
            <a:r>
              <a:rPr lang="en-GB" dirty="0">
                <a:solidFill>
                  <a:schemeClr val="accent6">
                    <a:lumMod val="75000"/>
                  </a:schemeClr>
                </a:solidFill>
              </a:rPr>
              <a:t> (</a:t>
            </a:r>
            <a:r>
              <a:rPr lang="en-GB" dirty="0" err="1">
                <a:solidFill>
                  <a:schemeClr val="accent6">
                    <a:lumMod val="75000"/>
                  </a:schemeClr>
                </a:solidFill>
              </a:rPr>
              <a:t>eg</a:t>
            </a:r>
            <a:r>
              <a:rPr lang="en-GB" dirty="0">
                <a:solidFill>
                  <a:schemeClr val="accent6">
                    <a:lumMod val="75000"/>
                  </a:schemeClr>
                </a:solidFill>
              </a:rPr>
              <a:t> Teaching Café) </a:t>
            </a:r>
          </a:p>
          <a:p>
            <a:pPr lvl="1"/>
            <a:r>
              <a:rPr lang="en-GB" dirty="0">
                <a:solidFill>
                  <a:schemeClr val="accent6">
                    <a:lumMod val="75000"/>
                  </a:schemeClr>
                </a:solidFill>
              </a:rPr>
              <a:t>Focus on </a:t>
            </a:r>
            <a:r>
              <a:rPr lang="en-GB" b="1" dirty="0">
                <a:solidFill>
                  <a:schemeClr val="accent6">
                    <a:lumMod val="75000"/>
                  </a:schemeClr>
                </a:solidFill>
              </a:rPr>
              <a:t>Maths</a:t>
            </a:r>
            <a:r>
              <a:rPr lang="en-GB" dirty="0">
                <a:solidFill>
                  <a:schemeClr val="accent6">
                    <a:lumMod val="75000"/>
                  </a:schemeClr>
                </a:solidFill>
              </a:rPr>
              <a:t> Education </a:t>
            </a:r>
          </a:p>
          <a:p>
            <a:pPr lvl="1"/>
            <a:r>
              <a:rPr lang="en-GB" dirty="0">
                <a:solidFill>
                  <a:schemeClr val="accent6">
                    <a:lumMod val="75000"/>
                  </a:schemeClr>
                </a:solidFill>
              </a:rPr>
              <a:t>2 years (manageable) </a:t>
            </a:r>
          </a:p>
          <a:p>
            <a:r>
              <a:rPr lang="en-GB" dirty="0"/>
              <a:t>Direct application (if have experience) 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474147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pres6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pres6.potx</Template>
  <TotalTime>739</TotalTime>
  <Words>188</Words>
  <Application>Microsoft Office PowerPoint</Application>
  <PresentationFormat>On-screen Show (4:3)</PresentationFormat>
  <Paragraphs>41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MS PGothic</vt:lpstr>
      <vt:lpstr>Arial</vt:lpstr>
      <vt:lpstr>Calibri</vt:lpstr>
      <vt:lpstr>pres6</vt:lpstr>
      <vt:lpstr>Teaching Development</vt:lpstr>
      <vt:lpstr>Ethos</vt:lpstr>
      <vt:lpstr>Evidence-based instruction </vt:lpstr>
      <vt:lpstr>Kit</vt:lpstr>
      <vt:lpstr>Teaching Development</vt:lpstr>
      <vt:lpstr>Higher Education Academy </vt:lpstr>
    </vt:vector>
  </TitlesOfParts>
  <Company>The University of Edinburgh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should go here</dc:title>
  <dc:creator>Aileen Robertson</dc:creator>
  <cp:lastModifiedBy>Alice Heatley</cp:lastModifiedBy>
  <cp:revision>47</cp:revision>
  <dcterms:created xsi:type="dcterms:W3CDTF">2012-04-25T15:10:26Z</dcterms:created>
  <dcterms:modified xsi:type="dcterms:W3CDTF">2022-08-23T10:41:06Z</dcterms:modified>
</cp:coreProperties>
</file>